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33"/>
  </p:notesMasterIdLst>
  <p:sldIdLst>
    <p:sldId id="263" r:id="rId2"/>
    <p:sldId id="259" r:id="rId3"/>
    <p:sldId id="264" r:id="rId4"/>
    <p:sldId id="266" r:id="rId5"/>
    <p:sldId id="298" r:id="rId6"/>
    <p:sldId id="271" r:id="rId7"/>
    <p:sldId id="272" r:id="rId8"/>
    <p:sldId id="273" r:id="rId9"/>
    <p:sldId id="274" r:id="rId10"/>
    <p:sldId id="277" r:id="rId11"/>
    <p:sldId id="275" r:id="rId12"/>
    <p:sldId id="270" r:id="rId13"/>
    <p:sldId id="265" r:id="rId14"/>
    <p:sldId id="276" r:id="rId15"/>
    <p:sldId id="278" r:id="rId16"/>
    <p:sldId id="279" r:id="rId17"/>
    <p:sldId id="281" r:id="rId18"/>
    <p:sldId id="286" r:id="rId19"/>
    <p:sldId id="287" r:id="rId20"/>
    <p:sldId id="288" r:id="rId21"/>
    <p:sldId id="280" r:id="rId22"/>
    <p:sldId id="291" r:id="rId23"/>
    <p:sldId id="292" r:id="rId24"/>
    <p:sldId id="293" r:id="rId25"/>
    <p:sldId id="294" r:id="rId26"/>
    <p:sldId id="285" r:id="rId27"/>
    <p:sldId id="296" r:id="rId28"/>
    <p:sldId id="297" r:id="rId29"/>
    <p:sldId id="290" r:id="rId30"/>
    <p:sldId id="295" r:id="rId31"/>
    <p:sldId id="2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645"/>
    <a:srgbClr val="AE6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5" autoAdjust="0"/>
    <p:restoredTop sz="66667"/>
  </p:normalViewPr>
  <p:slideViewPr>
    <p:cSldViewPr snapToGrid="0">
      <p:cViewPr varScale="1">
        <p:scale>
          <a:sx n="78" d="100"/>
          <a:sy n="78" d="100"/>
        </p:scale>
        <p:origin x="161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BD35D9-ECE5-CA40-890C-FAAB730E2F4F}" type="doc">
      <dgm:prSet loTypeId="urn:microsoft.com/office/officeart/2008/layout/RadialCluster" loCatId="" qsTypeId="urn:microsoft.com/office/officeart/2005/8/quickstyle/3d1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E1DE9591-69B0-E547-9764-8B6D4690762B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CAPN10? </a:t>
          </a:r>
        </a:p>
      </dgm:t>
    </dgm:pt>
    <dgm:pt modelId="{93B78628-4207-C843-956F-B8A0FD805D11}" type="parTrans" cxnId="{D1F7138E-01E8-D44C-A3C7-73F875AE32F2}">
      <dgm:prSet/>
      <dgm:spPr/>
      <dgm:t>
        <a:bodyPr/>
        <a:lstStyle/>
        <a:p>
          <a:endParaRPr lang="en-US"/>
        </a:p>
      </dgm:t>
    </dgm:pt>
    <dgm:pt modelId="{44F9A3D1-AB66-6D40-B616-4491DC5BB02D}" type="sibTrans" cxnId="{D1F7138E-01E8-D44C-A3C7-73F875AE32F2}">
      <dgm:prSet/>
      <dgm:spPr/>
      <dgm:t>
        <a:bodyPr/>
        <a:lstStyle/>
        <a:p>
          <a:endParaRPr lang="en-US"/>
        </a:p>
      </dgm:t>
    </dgm:pt>
    <dgm:pt modelId="{13279EFC-B1CF-2141-AF07-60DF25932440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PCOS</a:t>
          </a:r>
          <a:endParaRPr lang="en-US" sz="2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0E5F51-06CF-BA4F-9C60-F8FFF51C1894}" type="parTrans" cxnId="{639DF24D-0794-5441-A0A8-EF4D9D7A32E4}">
      <dgm:prSet/>
      <dgm:spPr/>
      <dgm:t>
        <a:bodyPr/>
        <a:lstStyle/>
        <a:p>
          <a:endParaRPr lang="en-US"/>
        </a:p>
      </dgm:t>
    </dgm:pt>
    <dgm:pt modelId="{C058BCC8-705C-2C4C-8AD8-BC8C2C3D04AA}" type="sibTrans" cxnId="{639DF24D-0794-5441-A0A8-EF4D9D7A32E4}">
      <dgm:prSet/>
      <dgm:spPr/>
      <dgm:t>
        <a:bodyPr/>
        <a:lstStyle/>
        <a:p>
          <a:endParaRPr lang="en-US"/>
        </a:p>
      </dgm:t>
    </dgm:pt>
    <dgm:pt modelId="{7331EE2A-AA59-3F48-B302-AC330365A52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Thyroid functions</a:t>
          </a:r>
        </a:p>
      </dgm:t>
    </dgm:pt>
    <dgm:pt modelId="{704607E1-B35B-D844-8F40-95A0C608FC63}" type="parTrans" cxnId="{6FB716EF-22D5-6345-8E37-48D8CC1EE9BE}">
      <dgm:prSet/>
      <dgm:spPr/>
      <dgm:t>
        <a:bodyPr/>
        <a:lstStyle/>
        <a:p>
          <a:endParaRPr lang="en-US"/>
        </a:p>
      </dgm:t>
    </dgm:pt>
    <dgm:pt modelId="{76EF7A1D-F6B0-A24E-AD39-A05781812F64}" type="sibTrans" cxnId="{6FB716EF-22D5-6345-8E37-48D8CC1EE9BE}">
      <dgm:prSet/>
      <dgm:spPr/>
      <dgm:t>
        <a:bodyPr/>
        <a:lstStyle/>
        <a:p>
          <a:endParaRPr lang="en-US"/>
        </a:p>
      </dgm:t>
    </dgm:pt>
    <dgm:pt modelId="{09BD490A-26C6-1146-B19A-2531589A36FA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IR</a:t>
          </a:r>
          <a:endParaRPr lang="en-US" sz="3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ED2B68-2265-5543-9829-E7CCEEC55BA8}" type="parTrans" cxnId="{F55A0BE5-4E53-484B-AC09-5A1E4E44B302}">
      <dgm:prSet/>
      <dgm:spPr/>
      <dgm:t>
        <a:bodyPr/>
        <a:lstStyle/>
        <a:p>
          <a:endParaRPr lang="en-US"/>
        </a:p>
      </dgm:t>
    </dgm:pt>
    <dgm:pt modelId="{FC2B8FFE-E98E-584D-9362-83E5BAE10C2E}" type="sibTrans" cxnId="{F55A0BE5-4E53-484B-AC09-5A1E4E44B302}">
      <dgm:prSet/>
      <dgm:spPr/>
      <dgm:t>
        <a:bodyPr/>
        <a:lstStyle/>
        <a:p>
          <a:endParaRPr lang="en-US"/>
        </a:p>
      </dgm:t>
    </dgm:pt>
    <dgm:pt modelId="{C9234A12-6728-DE45-97B5-514F3C4E503B}" type="pres">
      <dgm:prSet presAssocID="{FABD35D9-ECE5-CA40-890C-FAAB730E2F4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B540634-4423-484C-9883-DB0572A259AD}" type="pres">
      <dgm:prSet presAssocID="{E1DE9591-69B0-E547-9764-8B6D4690762B}" presName="singleCycle" presStyleCnt="0"/>
      <dgm:spPr/>
    </dgm:pt>
    <dgm:pt modelId="{A67719DA-3E9D-854D-86F1-49BD2F6F5931}" type="pres">
      <dgm:prSet presAssocID="{E1DE9591-69B0-E547-9764-8B6D4690762B}" presName="singleCenter" presStyleLbl="node1" presStyleIdx="0" presStyleCnt="4">
        <dgm:presLayoutVars>
          <dgm:chMax val="7"/>
          <dgm:chPref val="7"/>
        </dgm:presLayoutVars>
      </dgm:prSet>
      <dgm:spPr/>
    </dgm:pt>
    <dgm:pt modelId="{BDED2DD5-5C6A-B44E-9ED1-A116632CAD9A}" type="pres">
      <dgm:prSet presAssocID="{BB0E5F51-06CF-BA4F-9C60-F8FFF51C1894}" presName="Name56" presStyleLbl="parChTrans1D2" presStyleIdx="0" presStyleCnt="3"/>
      <dgm:spPr/>
    </dgm:pt>
    <dgm:pt modelId="{C8A9B23F-D58F-3444-8F8C-BE488B37E625}" type="pres">
      <dgm:prSet presAssocID="{13279EFC-B1CF-2141-AF07-60DF25932440}" presName="text0" presStyleLbl="node1" presStyleIdx="1" presStyleCnt="4">
        <dgm:presLayoutVars>
          <dgm:bulletEnabled val="1"/>
        </dgm:presLayoutVars>
      </dgm:prSet>
      <dgm:spPr/>
    </dgm:pt>
    <dgm:pt modelId="{CDF21CE8-09A5-3241-AAFE-786048291281}" type="pres">
      <dgm:prSet presAssocID="{704607E1-B35B-D844-8F40-95A0C608FC63}" presName="Name56" presStyleLbl="parChTrans1D2" presStyleIdx="1" presStyleCnt="3"/>
      <dgm:spPr/>
    </dgm:pt>
    <dgm:pt modelId="{83564FE0-F9F7-DC44-8852-AD87F7B9744D}" type="pres">
      <dgm:prSet presAssocID="{7331EE2A-AA59-3F48-B302-AC330365A52D}" presName="text0" presStyleLbl="node1" presStyleIdx="2" presStyleCnt="4" custScaleX="116812" custScaleY="125995">
        <dgm:presLayoutVars>
          <dgm:bulletEnabled val="1"/>
        </dgm:presLayoutVars>
      </dgm:prSet>
      <dgm:spPr/>
    </dgm:pt>
    <dgm:pt modelId="{D90AD64E-627A-BF4A-AC2D-96F6DF8479D0}" type="pres">
      <dgm:prSet presAssocID="{84ED2B68-2265-5543-9829-E7CCEEC55BA8}" presName="Name56" presStyleLbl="parChTrans1D2" presStyleIdx="2" presStyleCnt="3"/>
      <dgm:spPr/>
    </dgm:pt>
    <dgm:pt modelId="{BE2460F0-0FA9-134F-9CEC-F579883D81A2}" type="pres">
      <dgm:prSet presAssocID="{09BD490A-26C6-1146-B19A-2531589A36FA}" presName="text0" presStyleLbl="node1" presStyleIdx="3" presStyleCnt="4">
        <dgm:presLayoutVars>
          <dgm:bulletEnabled val="1"/>
        </dgm:presLayoutVars>
      </dgm:prSet>
      <dgm:spPr/>
    </dgm:pt>
  </dgm:ptLst>
  <dgm:cxnLst>
    <dgm:cxn modelId="{76553412-4B1A-834E-84D7-36E3F99E5128}" type="presOf" srcId="{E1DE9591-69B0-E547-9764-8B6D4690762B}" destId="{A67719DA-3E9D-854D-86F1-49BD2F6F5931}" srcOrd="0" destOrd="0" presId="urn:microsoft.com/office/officeart/2008/layout/RadialCluster"/>
    <dgm:cxn modelId="{780B6C43-C498-894F-818C-F72FCEC7F9B1}" type="presOf" srcId="{13279EFC-B1CF-2141-AF07-60DF25932440}" destId="{C8A9B23F-D58F-3444-8F8C-BE488B37E625}" srcOrd="0" destOrd="0" presId="urn:microsoft.com/office/officeart/2008/layout/RadialCluster"/>
    <dgm:cxn modelId="{639DF24D-0794-5441-A0A8-EF4D9D7A32E4}" srcId="{E1DE9591-69B0-E547-9764-8B6D4690762B}" destId="{13279EFC-B1CF-2141-AF07-60DF25932440}" srcOrd="0" destOrd="0" parTransId="{BB0E5F51-06CF-BA4F-9C60-F8FFF51C1894}" sibTransId="{C058BCC8-705C-2C4C-8AD8-BC8C2C3D04AA}"/>
    <dgm:cxn modelId="{3431765F-F293-D842-980B-E960170328F7}" type="presOf" srcId="{84ED2B68-2265-5543-9829-E7CCEEC55BA8}" destId="{D90AD64E-627A-BF4A-AC2D-96F6DF8479D0}" srcOrd="0" destOrd="0" presId="urn:microsoft.com/office/officeart/2008/layout/RadialCluster"/>
    <dgm:cxn modelId="{DF774A6E-53C1-7B46-97EB-EF941E2EF9EF}" type="presOf" srcId="{BB0E5F51-06CF-BA4F-9C60-F8FFF51C1894}" destId="{BDED2DD5-5C6A-B44E-9ED1-A116632CAD9A}" srcOrd="0" destOrd="0" presId="urn:microsoft.com/office/officeart/2008/layout/RadialCluster"/>
    <dgm:cxn modelId="{C3029077-E461-954D-A966-5E73F4FF2BB4}" type="presOf" srcId="{7331EE2A-AA59-3F48-B302-AC330365A52D}" destId="{83564FE0-F9F7-DC44-8852-AD87F7B9744D}" srcOrd="0" destOrd="0" presId="urn:microsoft.com/office/officeart/2008/layout/RadialCluster"/>
    <dgm:cxn modelId="{1B8EEA86-C74B-D541-BCA0-FDD66F55F499}" type="presOf" srcId="{09BD490A-26C6-1146-B19A-2531589A36FA}" destId="{BE2460F0-0FA9-134F-9CEC-F579883D81A2}" srcOrd="0" destOrd="0" presId="urn:microsoft.com/office/officeart/2008/layout/RadialCluster"/>
    <dgm:cxn modelId="{FB87918C-6955-134E-931B-8377A79FCC06}" type="presOf" srcId="{FABD35D9-ECE5-CA40-890C-FAAB730E2F4F}" destId="{C9234A12-6728-DE45-97B5-514F3C4E503B}" srcOrd="0" destOrd="0" presId="urn:microsoft.com/office/officeart/2008/layout/RadialCluster"/>
    <dgm:cxn modelId="{D1F7138E-01E8-D44C-A3C7-73F875AE32F2}" srcId="{FABD35D9-ECE5-CA40-890C-FAAB730E2F4F}" destId="{E1DE9591-69B0-E547-9764-8B6D4690762B}" srcOrd="0" destOrd="0" parTransId="{93B78628-4207-C843-956F-B8A0FD805D11}" sibTransId="{44F9A3D1-AB66-6D40-B616-4491DC5BB02D}"/>
    <dgm:cxn modelId="{89CB48A5-15C9-814E-BCAC-369472570AAA}" type="presOf" srcId="{704607E1-B35B-D844-8F40-95A0C608FC63}" destId="{CDF21CE8-09A5-3241-AAFE-786048291281}" srcOrd="0" destOrd="0" presId="urn:microsoft.com/office/officeart/2008/layout/RadialCluster"/>
    <dgm:cxn modelId="{F55A0BE5-4E53-484B-AC09-5A1E4E44B302}" srcId="{E1DE9591-69B0-E547-9764-8B6D4690762B}" destId="{09BD490A-26C6-1146-B19A-2531589A36FA}" srcOrd="2" destOrd="0" parTransId="{84ED2B68-2265-5543-9829-E7CCEEC55BA8}" sibTransId="{FC2B8FFE-E98E-584D-9362-83E5BAE10C2E}"/>
    <dgm:cxn modelId="{6FB716EF-22D5-6345-8E37-48D8CC1EE9BE}" srcId="{E1DE9591-69B0-E547-9764-8B6D4690762B}" destId="{7331EE2A-AA59-3F48-B302-AC330365A52D}" srcOrd="1" destOrd="0" parTransId="{704607E1-B35B-D844-8F40-95A0C608FC63}" sibTransId="{76EF7A1D-F6B0-A24E-AD39-A05781812F64}"/>
    <dgm:cxn modelId="{FD60E9D0-0DCC-5247-849C-1B979DB1135C}" type="presParOf" srcId="{C9234A12-6728-DE45-97B5-514F3C4E503B}" destId="{AB540634-4423-484C-9883-DB0572A259AD}" srcOrd="0" destOrd="0" presId="urn:microsoft.com/office/officeart/2008/layout/RadialCluster"/>
    <dgm:cxn modelId="{199F64BB-760F-524B-B83C-5B1B26B67824}" type="presParOf" srcId="{AB540634-4423-484C-9883-DB0572A259AD}" destId="{A67719DA-3E9D-854D-86F1-49BD2F6F5931}" srcOrd="0" destOrd="0" presId="urn:microsoft.com/office/officeart/2008/layout/RadialCluster"/>
    <dgm:cxn modelId="{57606D22-599D-D34F-912D-4E9F603D5CA7}" type="presParOf" srcId="{AB540634-4423-484C-9883-DB0572A259AD}" destId="{BDED2DD5-5C6A-B44E-9ED1-A116632CAD9A}" srcOrd="1" destOrd="0" presId="urn:microsoft.com/office/officeart/2008/layout/RadialCluster"/>
    <dgm:cxn modelId="{0AD2D794-66E4-2C40-90B5-B664F79E1E87}" type="presParOf" srcId="{AB540634-4423-484C-9883-DB0572A259AD}" destId="{C8A9B23F-D58F-3444-8F8C-BE488B37E625}" srcOrd="2" destOrd="0" presId="urn:microsoft.com/office/officeart/2008/layout/RadialCluster"/>
    <dgm:cxn modelId="{CEBFA44B-2165-FF40-A8CA-FD950AD08DE9}" type="presParOf" srcId="{AB540634-4423-484C-9883-DB0572A259AD}" destId="{CDF21CE8-09A5-3241-AAFE-786048291281}" srcOrd="3" destOrd="0" presId="urn:microsoft.com/office/officeart/2008/layout/RadialCluster"/>
    <dgm:cxn modelId="{6349E3B7-3DB0-814F-BC33-738F5BD1336E}" type="presParOf" srcId="{AB540634-4423-484C-9883-DB0572A259AD}" destId="{83564FE0-F9F7-DC44-8852-AD87F7B9744D}" srcOrd="4" destOrd="0" presId="urn:microsoft.com/office/officeart/2008/layout/RadialCluster"/>
    <dgm:cxn modelId="{C8F069FA-D19D-B94C-A8FE-4B9BD6FBF995}" type="presParOf" srcId="{AB540634-4423-484C-9883-DB0572A259AD}" destId="{D90AD64E-627A-BF4A-AC2D-96F6DF8479D0}" srcOrd="5" destOrd="0" presId="urn:microsoft.com/office/officeart/2008/layout/RadialCluster"/>
    <dgm:cxn modelId="{F70C656B-F3CF-3247-BE02-785F96CA63F2}" type="presParOf" srcId="{AB540634-4423-484C-9883-DB0572A259AD}" destId="{BE2460F0-0FA9-134F-9CEC-F579883D81A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719DA-3E9D-854D-86F1-49BD2F6F5931}">
      <dsp:nvSpPr>
        <dsp:cNvPr id="0" name=""/>
        <dsp:cNvSpPr/>
      </dsp:nvSpPr>
      <dsp:spPr>
        <a:xfrm>
          <a:off x="3205422" y="2450168"/>
          <a:ext cx="1625600" cy="162560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CAPN10? </a:t>
          </a:r>
        </a:p>
      </dsp:txBody>
      <dsp:txXfrm>
        <a:off x="3284777" y="2529523"/>
        <a:ext cx="1466890" cy="1466890"/>
      </dsp:txXfrm>
    </dsp:sp>
    <dsp:sp modelId="{BDED2DD5-5C6A-B44E-9ED1-A116632CAD9A}">
      <dsp:nvSpPr>
        <dsp:cNvPr id="0" name=""/>
        <dsp:cNvSpPr/>
      </dsp:nvSpPr>
      <dsp:spPr>
        <a:xfrm rot="16200000">
          <a:off x="3448077" y="1880023"/>
          <a:ext cx="114029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0290" y="0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A9B23F-D58F-3444-8F8C-BE488B37E625}">
      <dsp:nvSpPr>
        <dsp:cNvPr id="0" name=""/>
        <dsp:cNvSpPr/>
      </dsp:nvSpPr>
      <dsp:spPr>
        <a:xfrm>
          <a:off x="3473646" y="220726"/>
          <a:ext cx="1089152" cy="1089152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7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7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PCOS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26814" y="273894"/>
        <a:ext cx="982816" cy="982816"/>
      </dsp:txXfrm>
    </dsp:sp>
    <dsp:sp modelId="{CDF21CE8-09A5-3241-AAFE-786048291281}">
      <dsp:nvSpPr>
        <dsp:cNvPr id="0" name=""/>
        <dsp:cNvSpPr/>
      </dsp:nvSpPr>
      <dsp:spPr>
        <a:xfrm rot="1800000">
          <a:off x="4775786" y="3938385"/>
          <a:ext cx="8245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24586" y="0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64FE0-F9F7-DC44-8852-AD87F7B9744D}">
      <dsp:nvSpPr>
        <dsp:cNvPr id="0" name=""/>
        <dsp:cNvSpPr/>
      </dsp:nvSpPr>
      <dsp:spPr>
        <a:xfrm>
          <a:off x="5545135" y="3825663"/>
          <a:ext cx="1272260" cy="1372277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59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59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59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Thyroid functions</a:t>
          </a:r>
        </a:p>
      </dsp:txBody>
      <dsp:txXfrm>
        <a:off x="5607242" y="3887770"/>
        <a:ext cx="1148046" cy="1248063"/>
      </dsp:txXfrm>
    </dsp:sp>
    <dsp:sp modelId="{D90AD64E-627A-BF4A-AC2D-96F6DF8479D0}">
      <dsp:nvSpPr>
        <dsp:cNvPr id="0" name=""/>
        <dsp:cNvSpPr/>
      </dsp:nvSpPr>
      <dsp:spPr>
        <a:xfrm rot="9000000">
          <a:off x="2337437" y="3964815"/>
          <a:ext cx="93030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30303" y="0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460F0-0FA9-134F-9CEC-F579883D81A2}">
      <dsp:nvSpPr>
        <dsp:cNvPr id="0" name=""/>
        <dsp:cNvSpPr/>
      </dsp:nvSpPr>
      <dsp:spPr>
        <a:xfrm>
          <a:off x="1310603" y="3967226"/>
          <a:ext cx="1089152" cy="1089152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7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7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IR</a:t>
          </a:r>
          <a:endParaRPr lang="en-US" sz="3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63771" y="4020394"/>
        <a:ext cx="982816" cy="98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84315-B98C-3749-8DE9-DC81C65416F7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C9CA6-0807-3D46-B0DE-459FF914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2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13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78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97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41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14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79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88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2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kern="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31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6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74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(CLICK) Calpain 10 gene has 12 exon or coding regions and has 11 intron or noncoding regions.</a:t>
            </a: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(CLICK) On either ends of the exon 1 and 12 are untranslated regions or UTR, which do not code for proteins. </a:t>
            </a: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(CLICK) Now, if you look down, the conservation status of each animal species is shown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w.r.t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human.</a:t>
            </a: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Apart from pig, rest of the species used as laboratory models show some mapping.</a:t>
            </a: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(CLICK-2X)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Exonic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regions show good conservation across species as indicated by blue peaks here, except for exon 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95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00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30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64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67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84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21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04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4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86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99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13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8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D3B45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97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FF8C0-B35E-9337-16C6-4CD3F9F2A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78785-96EE-F63B-9F1A-4511D0FD4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D27C5-1AC0-987D-0DD4-BB15D6C46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D3B45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D804A-32F4-9F9F-FC58-9BCAA4597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2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D3B45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22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D3B45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0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76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C9CA6-0807-3D46-B0DE-459FF91421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9213"/>
            <a:ext cx="10515600" cy="115728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688647"/>
            <a:ext cx="10515600" cy="465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EC2A8F-A9B4-4210-9F28-0F86B8E83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50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35FB-A7D3-5AB4-5AD2-6E8087B4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147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051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62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33700"/>
            <a:ext cx="10515600" cy="32432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32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19213"/>
            <a:ext cx="10515600" cy="115728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762250"/>
            <a:ext cx="10515600" cy="3327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EC2A8F-A9B4-4210-9F28-0F86B8E83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17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6519"/>
            <a:ext cx="10515600" cy="11084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47745"/>
            <a:ext cx="5181600" cy="41292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47745"/>
            <a:ext cx="5181600" cy="412921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DC5459-1009-CCB1-0E7B-1C27C66F1E71}"/>
              </a:ext>
            </a:extLst>
          </p:cNvPr>
          <p:cNvCxnSpPr/>
          <p:nvPr userDrawn="1"/>
        </p:nvCxnSpPr>
        <p:spPr>
          <a:xfrm>
            <a:off x="838200" y="1764407"/>
            <a:ext cx="10515600" cy="0"/>
          </a:xfrm>
          <a:prstGeom prst="line">
            <a:avLst/>
          </a:prstGeom>
          <a:ln w="9525">
            <a:solidFill>
              <a:srgbClr val="AE6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6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7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1919"/>
            <a:ext cx="10515600" cy="757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24100"/>
            <a:ext cx="5157787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267075"/>
            <a:ext cx="5157787" cy="2922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2324100"/>
            <a:ext cx="5183188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267075"/>
            <a:ext cx="5183188" cy="2922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680608-5D3D-FB8F-FF7C-0723206D5C36}"/>
              </a:ext>
            </a:extLst>
          </p:cNvPr>
          <p:cNvCxnSpPr/>
          <p:nvPr userDrawn="1"/>
        </p:nvCxnSpPr>
        <p:spPr>
          <a:xfrm>
            <a:off x="838200" y="1764407"/>
            <a:ext cx="10515600" cy="0"/>
          </a:xfrm>
          <a:prstGeom prst="line">
            <a:avLst/>
          </a:prstGeom>
          <a:ln w="9525">
            <a:solidFill>
              <a:srgbClr val="AE6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3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71599"/>
            <a:ext cx="3932237" cy="885825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7775" y="1371600"/>
            <a:ext cx="6297613" cy="470535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6974"/>
            <a:ext cx="3932237" cy="3609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931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B25E17-A2AC-1254-5822-DEDA0F20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08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8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7" r:id="rId3"/>
    <p:sldLayoutId id="2147483650" r:id="rId4"/>
    <p:sldLayoutId id="2147483651" r:id="rId5"/>
    <p:sldLayoutId id="2147483652" r:id="rId6"/>
    <p:sldLayoutId id="2147483658" r:id="rId7"/>
    <p:sldLayoutId id="2147483653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proteinatlas.org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www.ebi.ac.uk/gxa/home" TargetMode="External"/><Relationship Id="rId4" Type="http://schemas.openxmlformats.org/officeDocument/2006/relationships/hyperlink" Target="https://gtexportal.org/hom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html/GEOquery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hyperlink" Target="https://bioconductor.org/packages/release/bioc/html/limma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openxmlformats.org/officeDocument/2006/relationships/image" Target="../media/image48.png"/><Relationship Id="rId10" Type="http://schemas.microsoft.com/office/2007/relationships/diagramDrawing" Target="../diagrams/drawing1.xml"/><Relationship Id="rId4" Type="http://schemas.openxmlformats.org/officeDocument/2006/relationships/image" Target="../media/image47.png"/><Relationship Id="rId9" Type="http://schemas.openxmlformats.org/officeDocument/2006/relationships/diagramColors" Target="../diagrams/colors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D0EC2-53A7-8848-EB85-A2F39F46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109"/>
            <a:ext cx="11028218" cy="3100724"/>
          </a:xfrm>
        </p:spPr>
        <p:txBody>
          <a:bodyPr anchor="ctr">
            <a:normAutofit fontScale="90000"/>
          </a:bodyPr>
          <a:lstStyle/>
          <a:p>
            <a:r>
              <a:rPr lang="en-US" sz="4900" b="1" dirty="0"/>
              <a:t>Calpain10 (CAPN10): Unraveling its Significance in Polycystic Ovary Syndrome (PCOS) and Insulin Resistance</a:t>
            </a:r>
            <a:br>
              <a:rPr lang="en-US" sz="120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B4037-9174-54F5-CC69-CC39E32D2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10515600" cy="465667"/>
          </a:xfrm>
        </p:spPr>
        <p:txBody>
          <a:bodyPr/>
          <a:lstStyle/>
          <a:p>
            <a:r>
              <a:rPr lang="en-US" sz="2800" dirty="0"/>
              <a:t>Meena Easwaran</a:t>
            </a:r>
          </a:p>
          <a:p>
            <a:r>
              <a:rPr lang="en-US" sz="2800" dirty="0"/>
              <a:t>Dec 08, 2023</a:t>
            </a:r>
          </a:p>
        </p:txBody>
      </p:sp>
    </p:spTree>
    <p:extLst>
      <p:ext uri="{BB962C8B-B14F-4D97-AF65-F5344CB8AC3E}">
        <p14:creationId xmlns:p14="http://schemas.microsoft.com/office/powerpoint/2010/main" val="3959425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675BE-520B-5F84-F8DA-0C922C3A8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56" b="997"/>
          <a:stretch/>
        </p:blipFill>
        <p:spPr>
          <a:xfrm>
            <a:off x="1675173" y="1908819"/>
            <a:ext cx="8318801" cy="4470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12C8C-42A3-C584-D776-17F89D15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1664" y="792451"/>
            <a:ext cx="13736782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Motivation: Selecting PCOS-induced Insulin Resistance Candidate 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C81A8-2671-B3E2-723E-D9299A873512}"/>
              </a:ext>
            </a:extLst>
          </p:cNvPr>
          <p:cNvSpPr txBox="1"/>
          <p:nvPr/>
        </p:nvSpPr>
        <p:spPr>
          <a:xfrm>
            <a:off x="2343150" y="2890735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9BA75FC8-8541-1A24-96CF-8E6B224F62E1}"/>
              </a:ext>
            </a:extLst>
          </p:cNvPr>
          <p:cNvSpPr txBox="1">
            <a:spLocks/>
          </p:cNvSpPr>
          <p:nvPr/>
        </p:nvSpPr>
        <p:spPr>
          <a:xfrm>
            <a:off x="838200" y="4661517"/>
            <a:ext cx="10515600" cy="11064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C4012-A08C-9C96-AE71-E9CB67E0369D}"/>
              </a:ext>
            </a:extLst>
          </p:cNvPr>
          <p:cNvSpPr txBox="1"/>
          <p:nvPr/>
        </p:nvSpPr>
        <p:spPr>
          <a:xfrm>
            <a:off x="3611820" y="6440973"/>
            <a:ext cx="111363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Khan,M.J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Ullah,A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 and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Basit,S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 (2019) Genetic Basis of Polycystic Ovary Syndrome (PCOS): Current Perspectives. Appl. Clin. Genet., 12, 249</a:t>
            </a:r>
          </a:p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Ridderstråle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M, Nilsson E. Type 2 diabetes candidate gene CAPN10: First, but not last.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Curr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Hypertens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Rep. 2008;10:19–24.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ED790-8805-1D51-E183-E32AC5068387}"/>
              </a:ext>
            </a:extLst>
          </p:cNvPr>
          <p:cNvSpPr/>
          <p:nvPr/>
        </p:nvSpPr>
        <p:spPr>
          <a:xfrm>
            <a:off x="5834575" y="4032788"/>
            <a:ext cx="1916724" cy="2032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7931A92A-4821-6A3D-A555-E2DE52C83F1E}"/>
              </a:ext>
            </a:extLst>
          </p:cNvPr>
          <p:cNvSpPr/>
          <p:nvPr/>
        </p:nvSpPr>
        <p:spPr>
          <a:xfrm>
            <a:off x="7431764" y="3811119"/>
            <a:ext cx="2881746" cy="369333"/>
          </a:xfrm>
          <a:prstGeom prst="bentArrow">
            <a:avLst>
              <a:gd name="adj1" fmla="val 5420"/>
              <a:gd name="adj2" fmla="val 31944"/>
              <a:gd name="adj3" fmla="val 19199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8703442-C840-540A-2010-C6993392EA36}"/>
              </a:ext>
            </a:extLst>
          </p:cNvPr>
          <p:cNvSpPr txBox="1">
            <a:spLocks/>
          </p:cNvSpPr>
          <p:nvPr/>
        </p:nvSpPr>
        <p:spPr>
          <a:xfrm>
            <a:off x="10624906" y="3408514"/>
            <a:ext cx="1463186" cy="5522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CALPAIN 10 </a:t>
            </a:r>
          </a:p>
          <a:p>
            <a:pPr algn="ctr"/>
            <a:r>
              <a:rPr lang="en-US" sz="1800" b="1" dirty="0"/>
              <a:t>First gene associated with Type 2 Diabetes Mellitus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773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2C8C-42A3-C584-D776-17F89D15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2391" y="847404"/>
            <a:ext cx="13736782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Motivation: Selecting PCOS-induced Insulin Resistance Candidate 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C81A8-2671-B3E2-723E-D9299A873512}"/>
              </a:ext>
            </a:extLst>
          </p:cNvPr>
          <p:cNvSpPr txBox="1"/>
          <p:nvPr/>
        </p:nvSpPr>
        <p:spPr>
          <a:xfrm>
            <a:off x="2343150" y="2890735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9BA75FC8-8541-1A24-96CF-8E6B224F62E1}"/>
              </a:ext>
            </a:extLst>
          </p:cNvPr>
          <p:cNvSpPr txBox="1">
            <a:spLocks/>
          </p:cNvSpPr>
          <p:nvPr/>
        </p:nvSpPr>
        <p:spPr>
          <a:xfrm>
            <a:off x="838200" y="4661517"/>
            <a:ext cx="10515600" cy="11064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 descr="A diagram of a disease&#10;&#10;Description automatically generated">
            <a:extLst>
              <a:ext uri="{FF2B5EF4-FFF2-40B4-BE49-F238E27FC236}">
                <a16:creationId xmlns:a16="http://schemas.microsoft.com/office/drawing/2014/main" id="{0E873B6F-9137-F4D0-5D3D-0CCE00BCD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9" t="5480" r="5366" b="5355"/>
          <a:stretch/>
        </p:blipFill>
        <p:spPr>
          <a:xfrm>
            <a:off x="185078" y="2464903"/>
            <a:ext cx="4123901" cy="3844679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9D38B-E21F-A59A-CA5B-17F9B56A3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16" y="1938373"/>
            <a:ext cx="3579668" cy="417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26A3C-BA4D-33D2-6BC8-D20B209CF88C}"/>
              </a:ext>
            </a:extLst>
          </p:cNvPr>
          <p:cNvSpPr txBox="1"/>
          <p:nvPr/>
        </p:nvSpPr>
        <p:spPr>
          <a:xfrm>
            <a:off x="-53008" y="6500846"/>
            <a:ext cx="127392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Joseph,S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Barai,R.S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Bhujbalrao,R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 and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Idicula-Thomas,S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 (2016) PCOSKB: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KnowledgeBase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on genes, diseases, ontology terms and biochemical pathways associated with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PolyCystic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Ovary Syndrome. Nucleic Acids Res., 44, D1032–D1035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579A2-C951-F66E-126A-1E2ADAC10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139" y="2053147"/>
            <a:ext cx="4028661" cy="1116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3BCBE-732F-BA8C-371E-0FDB49B28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593" y="4441381"/>
            <a:ext cx="3026164" cy="193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6466F-6016-566F-2873-48933256C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138" y="3195135"/>
            <a:ext cx="4028661" cy="11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2C8C-42A3-C584-D776-17F89D15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0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Study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C81A8-2671-B3E2-723E-D9299A873512}"/>
              </a:ext>
            </a:extLst>
          </p:cNvPr>
          <p:cNvSpPr txBox="1"/>
          <p:nvPr/>
        </p:nvSpPr>
        <p:spPr>
          <a:xfrm>
            <a:off x="2343150" y="2890735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620C42-C0D4-CCC3-706F-6866DB4F9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33701"/>
            <a:ext cx="10515600" cy="1106448"/>
          </a:xfrm>
        </p:spPr>
        <p:txBody>
          <a:bodyPr/>
          <a:lstStyle/>
          <a:p>
            <a:pPr algn="ctr"/>
            <a:r>
              <a:rPr lang="en-US" dirty="0"/>
              <a:t>To dissect the possible role of CAPN10 gene in predisposing women with PCOS to insulin resistance (IR)</a:t>
            </a:r>
          </a:p>
        </p:txBody>
      </p:sp>
    </p:spTree>
    <p:extLst>
      <p:ext uri="{BB962C8B-B14F-4D97-AF65-F5344CB8AC3E}">
        <p14:creationId xmlns:p14="http://schemas.microsoft.com/office/powerpoint/2010/main" val="237907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2C8C-42A3-C584-D776-17F89D15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74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Specific Aims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3BB63-1501-1341-5801-74D0544F1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82" y="2172999"/>
            <a:ext cx="11234516" cy="4207019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To evaluate the expression levels of CAPN10 gene across different tissues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To examine the inter-species evolutionary history and conservation of CAPN10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To identify genetic variations in CAPN10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To explore how genetic variations are associated with the PCOS phenotypes of IR and Type 2 Diabetes Mellitus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To perform differential expression and subsequent functional gene enrichment analysis on NCBI Gene Expression Omnibus (GEO) PCOS datasets between and to screen for CAPN10 expression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193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8" y="1319696"/>
            <a:ext cx="1100924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CAPN10 Gene </a:t>
            </a:r>
            <a:r>
              <a:rPr lang="en-US" b="1" dirty="0"/>
              <a:t>E</a:t>
            </a:r>
            <a:r>
              <a:rPr lang="en-US" sz="4400" b="1" dirty="0"/>
              <a:t>xpression in Human Tissues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F010B-492B-24C8-AA49-4F7F8E1B61DC}"/>
              </a:ext>
            </a:extLst>
          </p:cNvPr>
          <p:cNvSpPr txBox="1"/>
          <p:nvPr/>
        </p:nvSpPr>
        <p:spPr>
          <a:xfrm>
            <a:off x="10151166" y="6242638"/>
            <a:ext cx="33395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https://www.proteinatlas.org/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https://gtexportal.org/home/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https://www.ebi.ac.uk/gxa/home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17D39-3F7A-15E8-9A0D-EC8F033F3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304" y="3643277"/>
            <a:ext cx="33782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B91A1-A9B7-794D-FA0F-7A29C9257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2421039"/>
            <a:ext cx="7772400" cy="793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1E698-7C62-B48D-2387-CABC73D9E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4630630"/>
            <a:ext cx="7772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90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5710" y="1118259"/>
            <a:ext cx="3713018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HPA</a:t>
            </a:r>
            <a:br>
              <a:rPr lang="en-US" sz="4400" dirty="0"/>
            </a:b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6E2D08-9DAF-9A98-8BD6-0014F1BB2D93}"/>
              </a:ext>
            </a:extLst>
          </p:cNvPr>
          <p:cNvGrpSpPr/>
          <p:nvPr/>
        </p:nvGrpSpPr>
        <p:grpSpPr>
          <a:xfrm>
            <a:off x="2084300" y="1047248"/>
            <a:ext cx="9892745" cy="5608300"/>
            <a:chOff x="178907" y="132522"/>
            <a:chExt cx="9892745" cy="56083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A7262A-DBBF-6338-E9DF-716A36BD6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567" y="132522"/>
              <a:ext cx="4731024" cy="5608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7EAFD5-F2E3-4B78-B739-DA5098496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0628" y="132522"/>
              <a:ext cx="4731024" cy="19627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352BAD-76E0-368C-5A86-A86EBF19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0628" y="2440428"/>
              <a:ext cx="4731024" cy="197714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203310-0A7D-41EE-1B15-FD1A4869A8F4}"/>
                </a:ext>
              </a:extLst>
            </p:cNvPr>
            <p:cNvSpPr txBox="1"/>
            <p:nvPr/>
          </p:nvSpPr>
          <p:spPr>
            <a:xfrm>
              <a:off x="178907" y="1954700"/>
              <a:ext cx="225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0B0889-D44B-8B9C-C62F-B7CF96F8BB98}"/>
                </a:ext>
              </a:extLst>
            </p:cNvPr>
            <p:cNvSpPr txBox="1"/>
            <p:nvPr/>
          </p:nvSpPr>
          <p:spPr>
            <a:xfrm flipH="1">
              <a:off x="5115019" y="2340292"/>
              <a:ext cx="225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/>
            </a:p>
          </p:txBody>
        </p:sp>
      </p:grpSp>
      <p:sp>
        <p:nvSpPr>
          <p:cNvPr id="4" name="Down Arrow 3">
            <a:extLst>
              <a:ext uri="{FF2B5EF4-FFF2-40B4-BE49-F238E27FC236}">
                <a16:creationId xmlns:a16="http://schemas.microsoft.com/office/drawing/2014/main" id="{BCAC5113-6CC1-3C84-EEBD-A2B0C00207D4}"/>
              </a:ext>
            </a:extLst>
          </p:cNvPr>
          <p:cNvSpPr/>
          <p:nvPr/>
        </p:nvSpPr>
        <p:spPr>
          <a:xfrm rot="2993943">
            <a:off x="6533322" y="1484243"/>
            <a:ext cx="212035" cy="3180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9200928-7A55-775F-46D6-29BB6CD2879E}"/>
              </a:ext>
            </a:extLst>
          </p:cNvPr>
          <p:cNvSpPr/>
          <p:nvPr/>
        </p:nvSpPr>
        <p:spPr>
          <a:xfrm rot="2993943">
            <a:off x="6843892" y="5173271"/>
            <a:ext cx="212035" cy="3180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75559F4F-324B-A261-8932-8FC212570FC9}"/>
              </a:ext>
            </a:extLst>
          </p:cNvPr>
          <p:cNvSpPr/>
          <p:nvPr/>
        </p:nvSpPr>
        <p:spPr>
          <a:xfrm rot="2993943">
            <a:off x="11521748" y="3546897"/>
            <a:ext cx="212035" cy="3180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5710" y="1118259"/>
            <a:ext cx="3713018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/>
              <a:t>GTEx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0E130-136D-2187-D455-8364E319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63" y="2173658"/>
            <a:ext cx="11629673" cy="4141975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3B8A81AA-8F21-A7D1-A40F-D4AFCF6A379D}"/>
              </a:ext>
            </a:extLst>
          </p:cNvPr>
          <p:cNvSpPr/>
          <p:nvPr/>
        </p:nvSpPr>
        <p:spPr>
          <a:xfrm>
            <a:off x="2823918" y="2694065"/>
            <a:ext cx="212035" cy="3180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8B4D460-1105-706B-1EA2-8574FA1089FD}"/>
              </a:ext>
            </a:extLst>
          </p:cNvPr>
          <p:cNvSpPr/>
          <p:nvPr/>
        </p:nvSpPr>
        <p:spPr>
          <a:xfrm>
            <a:off x="9939826" y="2014631"/>
            <a:ext cx="212035" cy="3180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2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5088" y="3215801"/>
            <a:ext cx="371301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EMBL-EBI Expression Atlas</a:t>
            </a:r>
            <a:br>
              <a:rPr lang="en-US" dirty="0"/>
            </a:br>
            <a:br>
              <a:rPr lang="en-US" sz="44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E83BE-32A7-93CC-7CE2-5B72DF6C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30" y="1083858"/>
            <a:ext cx="8139120" cy="5161075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A0AD43C0-D24A-3489-1AAA-369C6860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481" y="6305170"/>
            <a:ext cx="8869038" cy="52017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CAPN10 gene is found to be expressed in multiple tissue types</a:t>
            </a:r>
          </a:p>
        </p:txBody>
      </p:sp>
    </p:spTree>
    <p:extLst>
      <p:ext uri="{BB962C8B-B14F-4D97-AF65-F5344CB8AC3E}">
        <p14:creationId xmlns:p14="http://schemas.microsoft.com/office/powerpoint/2010/main" val="599140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5166" y="739140"/>
            <a:ext cx="12682330" cy="124170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Examining Inter-species Conservation of CAPN10</a:t>
            </a:r>
            <a:endParaRPr lang="en-US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FC0B39-9A53-3D42-E2D6-5A67E58E991E}"/>
              </a:ext>
            </a:extLst>
          </p:cNvPr>
          <p:cNvSpPr txBox="1">
            <a:spLocks/>
          </p:cNvSpPr>
          <p:nvPr/>
        </p:nvSpPr>
        <p:spPr>
          <a:xfrm>
            <a:off x="753717" y="1871375"/>
            <a:ext cx="11294165" cy="41414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Rodent models have been extensively used to study PCOS </a:t>
            </a:r>
          </a:p>
          <a:p>
            <a:pPr marL="1143000" lvl="1" indent="-457200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not naturally exhibit PCOS-like symptoms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PCOS is a human condition characterized by hyperandrogenism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Requires external intervention for research purposes</a:t>
            </a:r>
          </a:p>
          <a:p>
            <a:pPr marL="1143000" lvl="1" indent="-457200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Androgen induction </a:t>
            </a:r>
          </a:p>
          <a:p>
            <a:pPr marL="1143000" lvl="1" indent="-457200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genetic/dietary/chemical or environmental perturbations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PCOS-like features have been naturally seen in monkeys, cow, dogs, and pigs</a:t>
            </a:r>
          </a:p>
          <a:p>
            <a:pPr marL="1143000" lvl="1" indent="-457200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lack hyperandrogenism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IR </a:t>
            </a:r>
            <a:r>
              <a:rPr lang="en-US" sz="2400" dirty="0"/>
              <a:t>is also conserved well across species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4572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4572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23ADA-F8F9-C5F4-AB3D-2FA83E02197C}"/>
              </a:ext>
            </a:extLst>
          </p:cNvPr>
          <p:cNvSpPr txBox="1"/>
          <p:nvPr/>
        </p:nvSpPr>
        <p:spPr>
          <a:xfrm>
            <a:off x="0" y="6141720"/>
            <a:ext cx="1219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Erol A. Insulin resistance is an evolutionarily conserved physiological mechanism at the cellular level for protection against increased oxidative stress.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Bioessays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2007;29:811–8 </a:t>
            </a:r>
          </a:p>
          <a:p>
            <a:pPr algn="just"/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Dunn AJ. Animal Models in Polycystic Ovarian Syndrome. Clin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Obstet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Gynecol. 2021;64:126–33</a:t>
            </a:r>
          </a:p>
          <a:p>
            <a:pPr algn="just"/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Ryu Y, Kim SW, Kim YY, Ku SY. Animal Models for Human Polycystic Ovary Syndrome (PCOS) Focused on the Use of Indirect Hormonal Perturbations: A Review of the Literature. Int J Mol Sci. 2019;2</a:t>
            </a:r>
            <a:r>
              <a:rPr lang="en-US" sz="105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Stener-Victorin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E. Update on Animal Models of Polycystic Ovary Syndrome. Endocrinology. 2022;163</a:t>
            </a:r>
            <a:endParaRPr lang="en-US" sz="105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46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171"/>
            <a:ext cx="12682330" cy="124170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Examining Inter-species Conservation of CAPN10</a:t>
            </a:r>
            <a:endParaRPr lang="en-US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FC0B39-9A53-3D42-E2D6-5A67E58E991E}"/>
              </a:ext>
            </a:extLst>
          </p:cNvPr>
          <p:cNvSpPr txBox="1">
            <a:spLocks/>
          </p:cNvSpPr>
          <p:nvPr/>
        </p:nvSpPr>
        <p:spPr>
          <a:xfrm>
            <a:off x="1083365" y="2334790"/>
            <a:ext cx="10515600" cy="42070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4572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4572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8CB6A-1E0E-6877-C7C2-53E28A45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35" y="2042521"/>
            <a:ext cx="6565348" cy="573098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95E2F32-C85C-96A2-78DF-AC7E9B4D5F12}"/>
              </a:ext>
            </a:extLst>
          </p:cNvPr>
          <p:cNvSpPr txBox="1">
            <a:spLocks/>
          </p:cNvSpPr>
          <p:nvPr/>
        </p:nvSpPr>
        <p:spPr>
          <a:xfrm>
            <a:off x="662006" y="3070104"/>
            <a:ext cx="5195455" cy="3243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Animal models of PCOS</a:t>
            </a:r>
            <a:endParaRPr lang="en-US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Rhesus monkey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Pig</a:t>
            </a: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C61CF46-4181-C065-A86D-D7E4C1EAD920}"/>
              </a:ext>
            </a:extLst>
          </p:cNvPr>
          <p:cNvSpPr txBox="1">
            <a:spLocks/>
          </p:cNvSpPr>
          <p:nvPr/>
        </p:nvSpPr>
        <p:spPr>
          <a:xfrm>
            <a:off x="6824869" y="3063736"/>
            <a:ext cx="5195455" cy="3243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All species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677641-B74D-67BD-6B9E-3C06B640F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742" y="2042521"/>
            <a:ext cx="41656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3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7CF2-36F7-1EF2-286E-F96C737B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6168"/>
            <a:ext cx="10515600" cy="1157287"/>
          </a:xfrm>
        </p:spPr>
        <p:txBody>
          <a:bodyPr>
            <a:normAutofit/>
          </a:bodyPr>
          <a:lstStyle/>
          <a:p>
            <a:r>
              <a:rPr lang="en-US" sz="3600" b="1" dirty="0"/>
              <a:t>Outline of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BE64B-D864-FE61-38A5-98E8B946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88176"/>
            <a:ext cx="10515600" cy="33274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Motivation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Study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Specific Aims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Results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Take-Home Messages</a:t>
            </a:r>
          </a:p>
        </p:txBody>
      </p:sp>
    </p:spTree>
    <p:extLst>
      <p:ext uri="{BB962C8B-B14F-4D97-AF65-F5344CB8AC3E}">
        <p14:creationId xmlns:p14="http://schemas.microsoft.com/office/powerpoint/2010/main" val="2671804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FC0B39-9A53-3D42-E2D6-5A67E58E991E}"/>
              </a:ext>
            </a:extLst>
          </p:cNvPr>
          <p:cNvSpPr txBox="1">
            <a:spLocks/>
          </p:cNvSpPr>
          <p:nvPr/>
        </p:nvSpPr>
        <p:spPr>
          <a:xfrm>
            <a:off x="1083365" y="2334790"/>
            <a:ext cx="10515600" cy="42070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4572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4572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endParaRPr lang="en-US" sz="2400" dirty="0"/>
          </a:p>
        </p:txBody>
      </p:sp>
      <p:pic>
        <p:nvPicPr>
          <p:cNvPr id="10" name="Picture 9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E9920C6-F987-E958-4433-F78CDDA94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/>
          <a:stretch/>
        </p:blipFill>
        <p:spPr>
          <a:xfrm>
            <a:off x="0" y="2211436"/>
            <a:ext cx="12199611" cy="2818178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4C5F16F7-9EAD-B6D8-A003-EB2848E9AE7F}"/>
              </a:ext>
            </a:extLst>
          </p:cNvPr>
          <p:cNvSpPr/>
          <p:nvPr/>
        </p:nvSpPr>
        <p:spPr>
          <a:xfrm>
            <a:off x="1096617" y="2459250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808D48F5-5F7E-8C1E-32E6-7CE71D1C7BB5}"/>
              </a:ext>
            </a:extLst>
          </p:cNvPr>
          <p:cNvSpPr/>
          <p:nvPr/>
        </p:nvSpPr>
        <p:spPr>
          <a:xfrm>
            <a:off x="3329609" y="2434735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2DA485B2-764E-96DA-1569-B211B031EEB2}"/>
              </a:ext>
            </a:extLst>
          </p:cNvPr>
          <p:cNvSpPr/>
          <p:nvPr/>
        </p:nvSpPr>
        <p:spPr>
          <a:xfrm>
            <a:off x="4674706" y="2455585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5B26D7AD-1753-52E7-08EB-6CA8402382A7}"/>
              </a:ext>
            </a:extLst>
          </p:cNvPr>
          <p:cNvSpPr/>
          <p:nvPr/>
        </p:nvSpPr>
        <p:spPr>
          <a:xfrm>
            <a:off x="5688498" y="2448960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3A8FC56-2501-CC63-86A9-A80AB5B580C7}"/>
              </a:ext>
            </a:extLst>
          </p:cNvPr>
          <p:cNvSpPr/>
          <p:nvPr/>
        </p:nvSpPr>
        <p:spPr>
          <a:xfrm>
            <a:off x="7444408" y="2442336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79D01B69-3232-747C-984C-A45A90DDA73B}"/>
              </a:ext>
            </a:extLst>
          </p:cNvPr>
          <p:cNvSpPr/>
          <p:nvPr/>
        </p:nvSpPr>
        <p:spPr>
          <a:xfrm>
            <a:off x="8047382" y="2448964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81E36361-4F39-15BA-42D1-E9B2CA03A36C}"/>
              </a:ext>
            </a:extLst>
          </p:cNvPr>
          <p:cNvSpPr/>
          <p:nvPr/>
        </p:nvSpPr>
        <p:spPr>
          <a:xfrm>
            <a:off x="8531088" y="2455590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F3CF4427-04F8-4FD1-4D73-0429B423DB13}"/>
              </a:ext>
            </a:extLst>
          </p:cNvPr>
          <p:cNvSpPr/>
          <p:nvPr/>
        </p:nvSpPr>
        <p:spPr>
          <a:xfrm>
            <a:off x="9677402" y="2435713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5E7C469-BE07-EBA8-50A2-DDFDC2573474}"/>
              </a:ext>
            </a:extLst>
          </p:cNvPr>
          <p:cNvSpPr/>
          <p:nvPr/>
        </p:nvSpPr>
        <p:spPr>
          <a:xfrm>
            <a:off x="10041834" y="2442340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D8AA33FF-86E9-A0F4-93FA-866277B4460E}"/>
              </a:ext>
            </a:extLst>
          </p:cNvPr>
          <p:cNvSpPr/>
          <p:nvPr/>
        </p:nvSpPr>
        <p:spPr>
          <a:xfrm>
            <a:off x="11095383" y="2435716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FB199845-BDCB-B1AC-9EF9-D09065277336}"/>
              </a:ext>
            </a:extLst>
          </p:cNvPr>
          <p:cNvSpPr/>
          <p:nvPr/>
        </p:nvSpPr>
        <p:spPr>
          <a:xfrm>
            <a:off x="11459815" y="2442341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9F63760-3711-91E7-3D8A-C3B18D8C33EA}"/>
              </a:ext>
            </a:extLst>
          </p:cNvPr>
          <p:cNvSpPr/>
          <p:nvPr/>
        </p:nvSpPr>
        <p:spPr>
          <a:xfrm>
            <a:off x="11718234" y="2448969"/>
            <a:ext cx="168965" cy="2782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3621D4B5-B898-B423-0C2D-7FF0FAFA7B9E}"/>
              </a:ext>
            </a:extLst>
          </p:cNvPr>
          <p:cNvSpPr/>
          <p:nvPr/>
        </p:nvSpPr>
        <p:spPr>
          <a:xfrm>
            <a:off x="887226" y="2449931"/>
            <a:ext cx="168965" cy="278296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7FD4FB29-72F5-DF7A-FE15-5BB43E6DD293}"/>
              </a:ext>
            </a:extLst>
          </p:cNvPr>
          <p:cNvSpPr/>
          <p:nvPr/>
        </p:nvSpPr>
        <p:spPr>
          <a:xfrm>
            <a:off x="11962727" y="2455585"/>
            <a:ext cx="168965" cy="278296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C250762-A956-A607-5CD9-9BC7B29F6E45}"/>
              </a:ext>
            </a:extLst>
          </p:cNvPr>
          <p:cNvSpPr/>
          <p:nvPr/>
        </p:nvSpPr>
        <p:spPr>
          <a:xfrm>
            <a:off x="64603" y="4319029"/>
            <a:ext cx="477079" cy="2385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80401-4069-62B0-1323-2B29CA8F813B}"/>
              </a:ext>
            </a:extLst>
          </p:cNvPr>
          <p:cNvSpPr/>
          <p:nvPr/>
        </p:nvSpPr>
        <p:spPr>
          <a:xfrm>
            <a:off x="1077822" y="2029874"/>
            <a:ext cx="361123" cy="35757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145324-2F7E-5228-C498-3DB4EAD93D7F}"/>
              </a:ext>
            </a:extLst>
          </p:cNvPr>
          <p:cNvSpPr/>
          <p:nvPr/>
        </p:nvSpPr>
        <p:spPr>
          <a:xfrm>
            <a:off x="3198745" y="2029874"/>
            <a:ext cx="361123" cy="35757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50EC93-E485-7192-909E-9403D4CDA0EA}"/>
              </a:ext>
            </a:extLst>
          </p:cNvPr>
          <p:cNvSpPr/>
          <p:nvPr/>
        </p:nvSpPr>
        <p:spPr>
          <a:xfrm>
            <a:off x="4581937" y="2029874"/>
            <a:ext cx="361123" cy="35757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239DB5-F055-86E4-6219-BAE4B483856C}"/>
              </a:ext>
            </a:extLst>
          </p:cNvPr>
          <p:cNvSpPr/>
          <p:nvPr/>
        </p:nvSpPr>
        <p:spPr>
          <a:xfrm>
            <a:off x="5590764" y="2029874"/>
            <a:ext cx="361123" cy="35757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3EF7A2-5562-8644-4F4D-87C7A28D0969}"/>
              </a:ext>
            </a:extLst>
          </p:cNvPr>
          <p:cNvSpPr/>
          <p:nvPr/>
        </p:nvSpPr>
        <p:spPr>
          <a:xfrm>
            <a:off x="7348327" y="2029874"/>
            <a:ext cx="361123" cy="35757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646F6C-4D5C-4CCF-9C14-11B64A56C109}"/>
              </a:ext>
            </a:extLst>
          </p:cNvPr>
          <p:cNvSpPr/>
          <p:nvPr/>
        </p:nvSpPr>
        <p:spPr>
          <a:xfrm>
            <a:off x="7982779" y="2029874"/>
            <a:ext cx="361123" cy="35757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080CB-6954-AFE7-2C7D-5ACE064123B2}"/>
              </a:ext>
            </a:extLst>
          </p:cNvPr>
          <p:cNvSpPr/>
          <p:nvPr/>
        </p:nvSpPr>
        <p:spPr>
          <a:xfrm>
            <a:off x="8468138" y="2029874"/>
            <a:ext cx="361123" cy="35757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503D2E-D461-27AF-7910-A0ACCE5E1495}"/>
              </a:ext>
            </a:extLst>
          </p:cNvPr>
          <p:cNvSpPr/>
          <p:nvPr/>
        </p:nvSpPr>
        <p:spPr>
          <a:xfrm>
            <a:off x="9548192" y="2029874"/>
            <a:ext cx="361123" cy="35757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A98811-AB80-6B23-28E0-B6EC14C8D8F6}"/>
              </a:ext>
            </a:extLst>
          </p:cNvPr>
          <p:cNvSpPr/>
          <p:nvPr/>
        </p:nvSpPr>
        <p:spPr>
          <a:xfrm>
            <a:off x="9978888" y="2029874"/>
            <a:ext cx="361123" cy="35757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CA19A8-AC5A-2E52-032B-3A90268D65DF}"/>
              </a:ext>
            </a:extLst>
          </p:cNvPr>
          <p:cNvSpPr/>
          <p:nvPr/>
        </p:nvSpPr>
        <p:spPr>
          <a:xfrm>
            <a:off x="10926415" y="2029874"/>
            <a:ext cx="361123" cy="35757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F88646-E873-E4FB-F2F7-F401C881A9CD}"/>
              </a:ext>
            </a:extLst>
          </p:cNvPr>
          <p:cNvSpPr/>
          <p:nvPr/>
        </p:nvSpPr>
        <p:spPr>
          <a:xfrm>
            <a:off x="11343864" y="2029874"/>
            <a:ext cx="361123" cy="357579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92A856-B313-95D3-2BDA-A8AF2327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5165" y="788171"/>
            <a:ext cx="12682330" cy="124170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Conservation of CAPN10: PCOS animal models</a:t>
            </a:r>
            <a:endParaRPr lang="en-US" sz="4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79D2FE-25C5-57ED-363C-098DB64E30CC}"/>
              </a:ext>
            </a:extLst>
          </p:cNvPr>
          <p:cNvSpPr/>
          <p:nvPr/>
        </p:nvSpPr>
        <p:spPr>
          <a:xfrm>
            <a:off x="1014874" y="3761703"/>
            <a:ext cx="424071" cy="435092"/>
          </a:xfrm>
          <a:prstGeom prst="ellipse">
            <a:avLst/>
          </a:prstGeom>
          <a:solidFill>
            <a:srgbClr val="FFC000">
              <a:alpha val="1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19B288-45CC-7917-8844-007D2E48FE35}"/>
              </a:ext>
            </a:extLst>
          </p:cNvPr>
          <p:cNvSpPr/>
          <p:nvPr/>
        </p:nvSpPr>
        <p:spPr>
          <a:xfrm>
            <a:off x="3146300" y="3761703"/>
            <a:ext cx="424071" cy="435092"/>
          </a:xfrm>
          <a:prstGeom prst="ellipse">
            <a:avLst/>
          </a:prstGeom>
          <a:solidFill>
            <a:srgbClr val="FFC000">
              <a:alpha val="1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00F2A8-0FAA-350D-CC0F-B7385B5BBBE2}"/>
              </a:ext>
            </a:extLst>
          </p:cNvPr>
          <p:cNvSpPr/>
          <p:nvPr/>
        </p:nvSpPr>
        <p:spPr>
          <a:xfrm>
            <a:off x="4547152" y="3723612"/>
            <a:ext cx="424071" cy="435092"/>
          </a:xfrm>
          <a:prstGeom prst="ellipse">
            <a:avLst/>
          </a:prstGeom>
          <a:solidFill>
            <a:srgbClr val="FFC000">
              <a:alpha val="1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D67D25-C1E2-DCDB-6873-443071BE25E8}"/>
              </a:ext>
            </a:extLst>
          </p:cNvPr>
          <p:cNvSpPr/>
          <p:nvPr/>
        </p:nvSpPr>
        <p:spPr>
          <a:xfrm>
            <a:off x="5569221" y="3751413"/>
            <a:ext cx="424071" cy="435092"/>
          </a:xfrm>
          <a:prstGeom prst="ellipse">
            <a:avLst/>
          </a:prstGeom>
          <a:solidFill>
            <a:srgbClr val="FFC000">
              <a:alpha val="1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BC2A32-ACB4-4940-0206-3C3AF6187336}"/>
              </a:ext>
            </a:extLst>
          </p:cNvPr>
          <p:cNvSpPr/>
          <p:nvPr/>
        </p:nvSpPr>
        <p:spPr>
          <a:xfrm>
            <a:off x="7313346" y="3751413"/>
            <a:ext cx="424071" cy="435092"/>
          </a:xfrm>
          <a:prstGeom prst="ellipse">
            <a:avLst/>
          </a:prstGeom>
          <a:solidFill>
            <a:srgbClr val="FFC000">
              <a:alpha val="1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6E68B9-BABA-85A4-133D-4BE49DAB2AB8}"/>
              </a:ext>
            </a:extLst>
          </p:cNvPr>
          <p:cNvSpPr/>
          <p:nvPr/>
        </p:nvSpPr>
        <p:spPr>
          <a:xfrm>
            <a:off x="9516717" y="3751413"/>
            <a:ext cx="424071" cy="435092"/>
          </a:xfrm>
          <a:prstGeom prst="ellipse">
            <a:avLst/>
          </a:prstGeom>
          <a:solidFill>
            <a:srgbClr val="FFC000">
              <a:alpha val="1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BED449-DB3B-EC49-1B83-A1F831A0A106}"/>
              </a:ext>
            </a:extLst>
          </p:cNvPr>
          <p:cNvSpPr/>
          <p:nvPr/>
        </p:nvSpPr>
        <p:spPr>
          <a:xfrm>
            <a:off x="7969406" y="3751413"/>
            <a:ext cx="424071" cy="435092"/>
          </a:xfrm>
          <a:prstGeom prst="ellipse">
            <a:avLst/>
          </a:prstGeom>
          <a:solidFill>
            <a:srgbClr val="FFC000">
              <a:alpha val="1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F9B871-12D3-313F-2C62-BD4933AE8CA3}"/>
              </a:ext>
            </a:extLst>
          </p:cNvPr>
          <p:cNvSpPr/>
          <p:nvPr/>
        </p:nvSpPr>
        <p:spPr>
          <a:xfrm>
            <a:off x="9978888" y="3743488"/>
            <a:ext cx="424071" cy="435092"/>
          </a:xfrm>
          <a:prstGeom prst="ellipse">
            <a:avLst/>
          </a:prstGeom>
          <a:solidFill>
            <a:srgbClr val="FFC000">
              <a:alpha val="1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2EBD71-B07C-1DC0-825E-A803DC586731}"/>
              </a:ext>
            </a:extLst>
          </p:cNvPr>
          <p:cNvSpPr/>
          <p:nvPr/>
        </p:nvSpPr>
        <p:spPr>
          <a:xfrm>
            <a:off x="8429917" y="3743488"/>
            <a:ext cx="424071" cy="435092"/>
          </a:xfrm>
          <a:prstGeom prst="ellipse">
            <a:avLst/>
          </a:prstGeom>
          <a:solidFill>
            <a:srgbClr val="FFC000">
              <a:alpha val="1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2A7F82-5FD3-A393-9C21-6AC7DC4D84D7}"/>
              </a:ext>
            </a:extLst>
          </p:cNvPr>
          <p:cNvSpPr/>
          <p:nvPr/>
        </p:nvSpPr>
        <p:spPr>
          <a:xfrm>
            <a:off x="10926415" y="3751413"/>
            <a:ext cx="424071" cy="435092"/>
          </a:xfrm>
          <a:prstGeom prst="ellipse">
            <a:avLst/>
          </a:prstGeom>
          <a:solidFill>
            <a:srgbClr val="FFC000">
              <a:alpha val="1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1677A8-F240-57DF-6CAE-6E6E18A87CD9}"/>
              </a:ext>
            </a:extLst>
          </p:cNvPr>
          <p:cNvSpPr/>
          <p:nvPr/>
        </p:nvSpPr>
        <p:spPr>
          <a:xfrm>
            <a:off x="11369613" y="3743488"/>
            <a:ext cx="424071" cy="435092"/>
          </a:xfrm>
          <a:prstGeom prst="ellipse">
            <a:avLst/>
          </a:prstGeom>
          <a:solidFill>
            <a:srgbClr val="FFC000">
              <a:alpha val="1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9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3" grpId="0" animBg="1"/>
      <p:bldP spid="4" grpId="0" animBg="1"/>
      <p:bldP spid="7" grpId="0" animBg="1"/>
      <p:bldP spid="8" grpId="0" animBg="1"/>
      <p:bldP spid="9" grpId="0" animBg="1"/>
      <p:bldP spid="11" grpId="0" animBg="1"/>
      <p:bldP spid="13" grpId="0" animBg="1"/>
      <p:bldP spid="14" grpId="0" animBg="1"/>
      <p:bldP spid="26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6C987EE-AACA-9A2C-506C-BBED44E1A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96" y="0"/>
            <a:ext cx="700839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B15340-EDD7-CB30-1630-C7128CD3C33C}"/>
              </a:ext>
            </a:extLst>
          </p:cNvPr>
          <p:cNvSpPr/>
          <p:nvPr/>
        </p:nvSpPr>
        <p:spPr>
          <a:xfrm>
            <a:off x="2133601" y="1139688"/>
            <a:ext cx="7646504" cy="742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E3112F6-23D1-8712-13BD-679E0E95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667" y="3327902"/>
            <a:ext cx="10515600" cy="62044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CAPN10 gene is well conserved across species </a:t>
            </a:r>
          </a:p>
        </p:txBody>
      </p:sp>
    </p:spTree>
    <p:extLst>
      <p:ext uri="{BB962C8B-B14F-4D97-AF65-F5344CB8AC3E}">
        <p14:creationId xmlns:p14="http://schemas.microsoft.com/office/powerpoint/2010/main" val="362750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006"/>
            <a:ext cx="10515600" cy="1149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Genetic Variations in CAPN10: SNP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A179C-CA27-1882-41BD-B2F174A37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609" y="2801932"/>
            <a:ext cx="4168750" cy="526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4325B-566A-94F3-A69D-FA5AC9BC6B66}"/>
              </a:ext>
            </a:extLst>
          </p:cNvPr>
          <p:cNvSpPr txBox="1"/>
          <p:nvPr/>
        </p:nvSpPr>
        <p:spPr>
          <a:xfrm>
            <a:off x="2105938" y="1912062"/>
            <a:ext cx="3405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“CAPN10 AND Homo sapiens”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BE5FD74-E292-37C2-AE83-47574C97C2E3}"/>
              </a:ext>
            </a:extLst>
          </p:cNvPr>
          <p:cNvSpPr/>
          <p:nvPr/>
        </p:nvSpPr>
        <p:spPr>
          <a:xfrm>
            <a:off x="3517984" y="2302776"/>
            <a:ext cx="290945" cy="43451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93CF186-02DF-747E-D7A0-C5198F9625E1}"/>
              </a:ext>
            </a:extLst>
          </p:cNvPr>
          <p:cNvSpPr/>
          <p:nvPr/>
        </p:nvSpPr>
        <p:spPr>
          <a:xfrm>
            <a:off x="3517984" y="3391740"/>
            <a:ext cx="290945" cy="43451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8BB127CD-29F1-55B5-719A-747510857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440" y="1827479"/>
            <a:ext cx="538498" cy="538498"/>
          </a:xfrm>
          <a:prstGeom prst="rect">
            <a:avLst/>
          </a:prstGeom>
        </p:spPr>
      </p:pic>
      <p:pic>
        <p:nvPicPr>
          <p:cNvPr id="15" name="Graphic 14" descr="Filter outline">
            <a:extLst>
              <a:ext uri="{FF2B5EF4-FFF2-40B4-BE49-F238E27FC236}">
                <a16:creationId xmlns:a16="http://schemas.microsoft.com/office/drawing/2014/main" id="{7EBB1B47-BD43-5494-5C89-4F1D95FCA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2577" y="4464969"/>
            <a:ext cx="707973" cy="707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DD154F-A009-9171-9D30-F9084EB02B7B}"/>
              </a:ext>
            </a:extLst>
          </p:cNvPr>
          <p:cNvSpPr txBox="1"/>
          <p:nvPr/>
        </p:nvSpPr>
        <p:spPr>
          <a:xfrm>
            <a:off x="2946104" y="3826254"/>
            <a:ext cx="3405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6922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8F4D9-E0FD-5329-21D5-862DF07ED002}"/>
              </a:ext>
            </a:extLst>
          </p:cNvPr>
          <p:cNvSpPr txBox="1"/>
          <p:nvPr/>
        </p:nvSpPr>
        <p:spPr>
          <a:xfrm>
            <a:off x="2075116" y="4628751"/>
            <a:ext cx="3264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Clinical Significance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53EB7D0-1E5E-F565-2F86-14785E19872B}"/>
              </a:ext>
            </a:extLst>
          </p:cNvPr>
          <p:cNvSpPr/>
          <p:nvPr/>
        </p:nvSpPr>
        <p:spPr>
          <a:xfrm>
            <a:off x="3517983" y="4181414"/>
            <a:ext cx="290945" cy="43451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8B60D27E-57F7-6534-E7DE-04EC78E1F7C8}"/>
              </a:ext>
            </a:extLst>
          </p:cNvPr>
          <p:cNvSpPr/>
          <p:nvPr/>
        </p:nvSpPr>
        <p:spPr>
          <a:xfrm>
            <a:off x="3521095" y="5061426"/>
            <a:ext cx="290945" cy="43451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43267F-97A9-D6A0-F553-AE832D25AF74}"/>
              </a:ext>
            </a:extLst>
          </p:cNvPr>
          <p:cNvSpPr txBox="1"/>
          <p:nvPr/>
        </p:nvSpPr>
        <p:spPr>
          <a:xfrm>
            <a:off x="1141144" y="5563656"/>
            <a:ext cx="51328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 results</a:t>
            </a:r>
          </a:p>
          <a:p>
            <a:pPr algn="ctr"/>
            <a:r>
              <a:rPr lang="en-US" kern="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SNV- Single nucleotide variations</a:t>
            </a:r>
          </a:p>
          <a:p>
            <a:pPr algn="ctr"/>
            <a:r>
              <a:rPr lang="en-US" kern="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DELINS- deletion and insertions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26A9-30D0-5B65-3B35-0875C39EE869}"/>
              </a:ext>
            </a:extLst>
          </p:cNvPr>
          <p:cNvSpPr txBox="1"/>
          <p:nvPr/>
        </p:nvSpPr>
        <p:spPr>
          <a:xfrm>
            <a:off x="9865943" y="6596390"/>
            <a:ext cx="2712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Created with GraphPad Prism 10.1.1</a:t>
            </a:r>
          </a:p>
        </p:txBody>
      </p:sp>
      <p:pic>
        <p:nvPicPr>
          <p:cNvPr id="25" name="Picture 24" descr="A black background with pink squares&#10;&#10;Description automatically generated">
            <a:extLst>
              <a:ext uri="{FF2B5EF4-FFF2-40B4-BE49-F238E27FC236}">
                <a16:creationId xmlns:a16="http://schemas.microsoft.com/office/drawing/2014/main" id="{3B917A49-2DF7-BCC7-1978-697353CA19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085" y="1779863"/>
            <a:ext cx="4787900" cy="3556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E19C7D1-F73A-55DF-0BA9-830BD6994C4D}"/>
              </a:ext>
            </a:extLst>
          </p:cNvPr>
          <p:cNvSpPr/>
          <p:nvPr/>
        </p:nvSpPr>
        <p:spPr>
          <a:xfrm>
            <a:off x="8144242" y="2749604"/>
            <a:ext cx="1447652" cy="20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B2A32A-9DBA-2DA3-8B9A-93E0105C6E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085" y="5687459"/>
            <a:ext cx="4470285" cy="5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8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CA340A-9F9B-BCBA-4AC7-0DAE39DE9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35265"/>
              </p:ext>
            </p:extLst>
          </p:nvPr>
        </p:nvGraphicFramePr>
        <p:xfrm>
          <a:off x="2542760" y="1437679"/>
          <a:ext cx="7106480" cy="4010566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421296">
                  <a:extLst>
                    <a:ext uri="{9D8B030D-6E8A-4147-A177-3AD203B41FA5}">
                      <a16:colId xmlns:a16="http://schemas.microsoft.com/office/drawing/2014/main" val="1327243976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2328882027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2561564554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83818189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932977147"/>
                    </a:ext>
                  </a:extLst>
                </a:gridCol>
              </a:tblGrid>
              <a:tr h="577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Variant 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Snp_id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Clinical significance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ClinVar Accession 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Clinvar</a:t>
                      </a:r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Conditions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943812568"/>
                  </a:ext>
                </a:extLst>
              </a:tr>
              <a:tr h="577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1559425580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pathogenic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VCV000984989.2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Inborn genetic conditions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837601177"/>
                  </a:ext>
                </a:extLst>
              </a:tr>
              <a:tr h="577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1182803771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pathogenic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not found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not found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1059606734"/>
                  </a:ext>
                </a:extLst>
              </a:tr>
              <a:tr h="577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3842570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risk-factor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VCV000005094.4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2 diabetes mellitus 1, susceptibility to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3636322060"/>
                  </a:ext>
                </a:extLst>
              </a:tr>
              <a:tr h="577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3792267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risk-factor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VCV000005093.5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2 diabetes mellitus 1, susceptibility to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584208230"/>
                  </a:ext>
                </a:extLst>
              </a:tr>
              <a:tr h="11252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2975760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risk-factor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VCV000005096.5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Polycystic ovary syndrome, susceptibility to; Type 2 diabetes mellitus 1, susceptibility to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3" marR="9013" marT="9013" marB="0" anchor="ctr"/>
                </a:tc>
                <a:extLst>
                  <a:ext uri="{0D108BD9-81ED-4DB2-BD59-A6C34878D82A}">
                    <a16:rowId xmlns:a16="http://schemas.microsoft.com/office/drawing/2014/main" val="240479658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1475892-7186-8A7B-4972-2BDBAA428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51" y="5622717"/>
            <a:ext cx="3579668" cy="417671"/>
          </a:xfrm>
          <a:prstGeom prst="rect">
            <a:avLst/>
          </a:prstGeom>
        </p:spPr>
      </p:pic>
      <p:sp>
        <p:nvSpPr>
          <p:cNvPr id="2" name="Left Arrow 1">
            <a:extLst>
              <a:ext uri="{FF2B5EF4-FFF2-40B4-BE49-F238E27FC236}">
                <a16:creationId xmlns:a16="http://schemas.microsoft.com/office/drawing/2014/main" id="{4B810933-BF6A-00E3-99B8-ECFD0ED131F4}"/>
              </a:ext>
            </a:extLst>
          </p:cNvPr>
          <p:cNvSpPr/>
          <p:nvPr/>
        </p:nvSpPr>
        <p:spPr>
          <a:xfrm>
            <a:off x="9813073" y="3256156"/>
            <a:ext cx="468351" cy="35683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9628A68B-B2FF-260E-7E0C-FC4433748A6D}"/>
              </a:ext>
            </a:extLst>
          </p:cNvPr>
          <p:cNvSpPr/>
          <p:nvPr/>
        </p:nvSpPr>
        <p:spPr>
          <a:xfrm>
            <a:off x="9813072" y="3876907"/>
            <a:ext cx="468351" cy="35683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9772C0FC-4465-64B6-8CF3-FD16FF80BFAB}"/>
              </a:ext>
            </a:extLst>
          </p:cNvPr>
          <p:cNvSpPr/>
          <p:nvPr/>
        </p:nvSpPr>
        <p:spPr>
          <a:xfrm>
            <a:off x="9813071" y="4742985"/>
            <a:ext cx="468351" cy="35683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2380CE2F-BC76-E7C2-9DBA-DA98781A5A8D}"/>
              </a:ext>
            </a:extLst>
          </p:cNvPr>
          <p:cNvSpPr/>
          <p:nvPr/>
        </p:nvSpPr>
        <p:spPr>
          <a:xfrm>
            <a:off x="9790766" y="2155903"/>
            <a:ext cx="468351" cy="356839"/>
          </a:xfrm>
          <a:prstGeom prst="lef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3410D8D5-DEEF-EE77-2F3C-2F9B5E930705}"/>
              </a:ext>
            </a:extLst>
          </p:cNvPr>
          <p:cNvSpPr/>
          <p:nvPr/>
        </p:nvSpPr>
        <p:spPr>
          <a:xfrm>
            <a:off x="9813071" y="2659566"/>
            <a:ext cx="468351" cy="356839"/>
          </a:xfrm>
          <a:prstGeom prst="lef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5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6F4430-E4AE-5A38-E1ED-E2490DA8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9" y="1152629"/>
            <a:ext cx="5604135" cy="25977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5A0D7F-2CD2-BC8D-23CE-28FDE69DEA6B}"/>
              </a:ext>
            </a:extLst>
          </p:cNvPr>
          <p:cNvCxnSpPr>
            <a:cxnSpLocks/>
          </p:cNvCxnSpPr>
          <p:nvPr/>
        </p:nvCxnSpPr>
        <p:spPr>
          <a:xfrm flipH="1">
            <a:off x="5731565" y="3047998"/>
            <a:ext cx="828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524705-6B78-E2DB-216F-7EADEAB0A729}"/>
              </a:ext>
            </a:extLst>
          </p:cNvPr>
          <p:cNvGrpSpPr/>
          <p:nvPr/>
        </p:nvGrpSpPr>
        <p:grpSpPr>
          <a:xfrm>
            <a:off x="2332382" y="3550208"/>
            <a:ext cx="5544208" cy="2786320"/>
            <a:chOff x="5430990" y="3971443"/>
            <a:chExt cx="5544208" cy="27863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0BF2CC-CE2F-ADDE-4216-456822650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0990" y="3971443"/>
              <a:ext cx="5544208" cy="278632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C9CB82-BAF1-3503-419B-A47B69880C11}"/>
                </a:ext>
              </a:extLst>
            </p:cNvPr>
            <p:cNvSpPr/>
            <p:nvPr/>
          </p:nvSpPr>
          <p:spPr>
            <a:xfrm>
              <a:off x="8216348" y="5705371"/>
              <a:ext cx="1179443" cy="2448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C4F2FF-603C-3018-7660-DAAA33A8F34C}"/>
              </a:ext>
            </a:extLst>
          </p:cNvPr>
          <p:cNvSpPr txBox="1"/>
          <p:nvPr/>
        </p:nvSpPr>
        <p:spPr>
          <a:xfrm>
            <a:off x="0" y="6500846"/>
            <a:ext cx="127392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Joseph,S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Barai,R.S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Bhujbalrao,R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 and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Idicula-Thomas,S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 (2016) PCOSKB: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KnowledgeBase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on genes, diseases, ontology terms and biochemical pathways associated with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PolyCystic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Ovary Syndrome. Nucleic Acids Res., 44, D1032–D1035.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B7E0A5-3786-4304-707A-89E9891AA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934" y="0"/>
            <a:ext cx="5346066" cy="6858000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0184CBFF-1388-0A22-0CD0-27D42A4CA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755" y="3156304"/>
            <a:ext cx="10515600" cy="15167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 SNP’s in CAPN10 gene is associated with Type. 2 Diabetes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 SNP noted with PCOS and Type 2 Diabetes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 incidence of the term Insulin resistance</a:t>
            </a:r>
          </a:p>
        </p:txBody>
      </p:sp>
    </p:spTree>
    <p:extLst>
      <p:ext uri="{BB962C8B-B14F-4D97-AF65-F5344CB8AC3E}">
        <p14:creationId xmlns:p14="http://schemas.microsoft.com/office/powerpoint/2010/main" val="413955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34006"/>
            <a:ext cx="10515600" cy="1149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Genomic Structural Variations in CAPN10:</a:t>
            </a:r>
            <a:br>
              <a:rPr lang="en-US" sz="4400" b="1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84325B-566A-94F3-A69D-FA5AC9BC6B66}"/>
              </a:ext>
            </a:extLst>
          </p:cNvPr>
          <p:cNvSpPr txBox="1"/>
          <p:nvPr/>
        </p:nvSpPr>
        <p:spPr>
          <a:xfrm>
            <a:off x="2105938" y="1912062"/>
            <a:ext cx="3405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“CAPN10 AND Homo sapiens”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BE5FD74-E292-37C2-AE83-47574C97C2E3}"/>
              </a:ext>
            </a:extLst>
          </p:cNvPr>
          <p:cNvSpPr/>
          <p:nvPr/>
        </p:nvSpPr>
        <p:spPr>
          <a:xfrm>
            <a:off x="3517984" y="2302776"/>
            <a:ext cx="290945" cy="43451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93CF186-02DF-747E-D7A0-C5198F9625E1}"/>
              </a:ext>
            </a:extLst>
          </p:cNvPr>
          <p:cNvSpPr/>
          <p:nvPr/>
        </p:nvSpPr>
        <p:spPr>
          <a:xfrm>
            <a:off x="3517984" y="3391740"/>
            <a:ext cx="290945" cy="43451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8BB127CD-29F1-55B5-719A-747510857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7440" y="1827479"/>
            <a:ext cx="538498" cy="538498"/>
          </a:xfrm>
          <a:prstGeom prst="rect">
            <a:avLst/>
          </a:prstGeom>
        </p:spPr>
      </p:pic>
      <p:pic>
        <p:nvPicPr>
          <p:cNvPr id="15" name="Graphic 14" descr="Filter outline">
            <a:extLst>
              <a:ext uri="{FF2B5EF4-FFF2-40B4-BE49-F238E27FC236}">
                <a16:creationId xmlns:a16="http://schemas.microsoft.com/office/drawing/2014/main" id="{7EBB1B47-BD43-5494-5C89-4F1D95FCA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4588" y="4562054"/>
            <a:ext cx="707973" cy="707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DD154F-A009-9171-9D30-F9084EB02B7B}"/>
              </a:ext>
            </a:extLst>
          </p:cNvPr>
          <p:cNvSpPr txBox="1"/>
          <p:nvPr/>
        </p:nvSpPr>
        <p:spPr>
          <a:xfrm>
            <a:off x="2946104" y="3826254"/>
            <a:ext cx="3405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354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8F4D9-E0FD-5329-21D5-862DF07ED002}"/>
              </a:ext>
            </a:extLst>
          </p:cNvPr>
          <p:cNvSpPr txBox="1"/>
          <p:nvPr/>
        </p:nvSpPr>
        <p:spPr>
          <a:xfrm>
            <a:off x="1906840" y="4574619"/>
            <a:ext cx="3623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Clinical Significance</a:t>
            </a:r>
          </a:p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Pathogenic or Likely Pathogenic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53EB7D0-1E5E-F565-2F86-14785E19872B}"/>
              </a:ext>
            </a:extLst>
          </p:cNvPr>
          <p:cNvSpPr/>
          <p:nvPr/>
        </p:nvSpPr>
        <p:spPr>
          <a:xfrm>
            <a:off x="3517983" y="4181414"/>
            <a:ext cx="290945" cy="43451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8B60D27E-57F7-6534-E7DE-04EC78E1F7C8}"/>
              </a:ext>
            </a:extLst>
          </p:cNvPr>
          <p:cNvSpPr/>
          <p:nvPr/>
        </p:nvSpPr>
        <p:spPr>
          <a:xfrm>
            <a:off x="3517982" y="5242913"/>
            <a:ext cx="290945" cy="43451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43267F-97A9-D6A0-F553-AE832D25AF74}"/>
              </a:ext>
            </a:extLst>
          </p:cNvPr>
          <p:cNvSpPr txBox="1"/>
          <p:nvPr/>
        </p:nvSpPr>
        <p:spPr>
          <a:xfrm>
            <a:off x="1097014" y="5687459"/>
            <a:ext cx="5132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91 results</a:t>
            </a:r>
          </a:p>
          <a:p>
            <a:pPr algn="ctr"/>
            <a:r>
              <a:rPr lang="en-US" kern="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CNV-Copy Number Variations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26A9-30D0-5B65-3B35-0875C39EE869}"/>
              </a:ext>
            </a:extLst>
          </p:cNvPr>
          <p:cNvSpPr txBox="1"/>
          <p:nvPr/>
        </p:nvSpPr>
        <p:spPr>
          <a:xfrm>
            <a:off x="9865943" y="6596390"/>
            <a:ext cx="2712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Created with GraphPad Prism 10.1.1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B2A32A-9DBA-2DA3-8B9A-93E0105C6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085" y="5687459"/>
            <a:ext cx="4470285" cy="5573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FFBECF-1644-40F5-8F96-892E89A7E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8575" y="2767905"/>
            <a:ext cx="4100704" cy="511928"/>
          </a:xfrm>
          <a:prstGeom prst="rect">
            <a:avLst/>
          </a:prstGeom>
        </p:spPr>
      </p:pic>
      <p:pic>
        <p:nvPicPr>
          <p:cNvPr id="6" name="Picture 5" descr="A pink rectangle in a black background&#10;&#10;Description automatically generated">
            <a:extLst>
              <a:ext uri="{FF2B5EF4-FFF2-40B4-BE49-F238E27FC236}">
                <a16:creationId xmlns:a16="http://schemas.microsoft.com/office/drawing/2014/main" id="{A0D0770C-1248-5689-FAFB-561140E04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23" y="1948915"/>
            <a:ext cx="2057400" cy="3060700"/>
          </a:xfrm>
          <a:prstGeom prst="rect">
            <a:avLst/>
          </a:prstGeom>
        </p:spPr>
      </p:pic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1943904-1635-A500-271B-EAF55A8A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16" y="3171804"/>
            <a:ext cx="10515600" cy="13537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Relation between 91 CNVs in CAPN10 gene and PCOS, Type 2 Diabetes and IR remains to be investigated</a:t>
            </a:r>
          </a:p>
        </p:txBody>
      </p:sp>
    </p:spTree>
    <p:extLst>
      <p:ext uri="{BB962C8B-B14F-4D97-AF65-F5344CB8AC3E}">
        <p14:creationId xmlns:p14="http://schemas.microsoft.com/office/powerpoint/2010/main" val="320222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8345"/>
            <a:ext cx="10515600" cy="3693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NCBI GEO: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Differential Expression Analysis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0994C35-8536-63B6-DCF3-6DB7C8F39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64462"/>
              </p:ext>
            </p:extLst>
          </p:nvPr>
        </p:nvGraphicFramePr>
        <p:xfrm>
          <a:off x="4933204" y="2988052"/>
          <a:ext cx="7139374" cy="18862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619457">
                  <a:extLst>
                    <a:ext uri="{9D8B030D-6E8A-4147-A177-3AD203B41FA5}">
                      <a16:colId xmlns:a16="http://schemas.microsoft.com/office/drawing/2014/main" val="34663865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60758659"/>
                    </a:ext>
                  </a:extLst>
                </a:gridCol>
                <a:gridCol w="2305878">
                  <a:extLst>
                    <a:ext uri="{9D8B030D-6E8A-4147-A177-3AD203B41FA5}">
                      <a16:colId xmlns:a16="http://schemas.microsoft.com/office/drawing/2014/main" val="282777159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2951430232"/>
                    </a:ext>
                  </a:extLst>
                </a:gridCol>
                <a:gridCol w="901148">
                  <a:extLst>
                    <a:ext uri="{9D8B030D-6E8A-4147-A177-3AD203B41FA5}">
                      <a16:colId xmlns:a16="http://schemas.microsoft.com/office/drawing/2014/main" val="3590111542"/>
                    </a:ext>
                  </a:extLst>
                </a:gridCol>
                <a:gridCol w="887896">
                  <a:extLst>
                    <a:ext uri="{9D8B030D-6E8A-4147-A177-3AD203B41FA5}">
                      <a16:colId xmlns:a16="http://schemas.microsoft.com/office/drawing/2014/main" val="1627266283"/>
                    </a:ext>
                  </a:extLst>
                </a:gridCol>
                <a:gridCol w="887743">
                  <a:extLst>
                    <a:ext uri="{9D8B030D-6E8A-4147-A177-3AD203B41FA5}">
                      <a16:colId xmlns:a16="http://schemas.microsoft.com/office/drawing/2014/main" val="3768148893"/>
                    </a:ext>
                  </a:extLst>
                </a:gridCol>
              </a:tblGrid>
              <a:tr h="279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ID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Nucleotide.Title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logFC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AveExpr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P.Value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adj.P.Val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extLst>
                  <a:ext uri="{0D108BD9-81ED-4DB2-BD59-A6C34878D82A}">
                    <a16:rowId xmlns:a16="http://schemas.microsoft.com/office/drawing/2014/main" val="2721107131"/>
                  </a:ext>
                </a:extLst>
              </a:tr>
              <a:tr h="535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GDS3104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CAPN10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Homo sapiens calpain 10 (CAPN10), transcript variant 1, mRNA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-0.079428623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7.404371443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0.447657316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0.817949449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extLst>
                  <a:ext uri="{0D108BD9-81ED-4DB2-BD59-A6C34878D82A}">
                    <a16:rowId xmlns:a16="http://schemas.microsoft.com/office/drawing/2014/main" val="3720286922"/>
                  </a:ext>
                </a:extLst>
              </a:tr>
              <a:tr h="535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GDS4133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CAPN10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Homo sapiens calpain 10 (CAPN10), transcript variant 1, mRNA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0.091858604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7.742038328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0.395067046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0.606698613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extLst>
                  <a:ext uri="{0D108BD9-81ED-4DB2-BD59-A6C34878D82A}">
                    <a16:rowId xmlns:a16="http://schemas.microsoft.com/office/drawing/2014/main" val="3837936000"/>
                  </a:ext>
                </a:extLst>
              </a:tr>
              <a:tr h="535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GDS4399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CAPN10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Homo sapiens calpain 10 (CAPN10), transcript variant 1, mRNA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1.940137935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7.121850684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0.010174355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0.479233975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81" marR="9181" marT="9181" marB="0" anchor="ctr"/>
                </a:tc>
                <a:extLst>
                  <a:ext uri="{0D108BD9-81ED-4DB2-BD59-A6C34878D82A}">
                    <a16:rowId xmlns:a16="http://schemas.microsoft.com/office/drawing/2014/main" val="40430777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49E903E-36F6-E37D-79F7-C725022336CE}"/>
              </a:ext>
            </a:extLst>
          </p:cNvPr>
          <p:cNvSpPr txBox="1"/>
          <p:nvPr/>
        </p:nvSpPr>
        <p:spPr>
          <a:xfrm>
            <a:off x="5752901" y="5471297"/>
            <a:ext cx="5132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 Functional Enrichment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E41D1-BF28-0F10-1BED-8ACD2418222F}"/>
              </a:ext>
            </a:extLst>
          </p:cNvPr>
          <p:cNvSpPr txBox="1"/>
          <p:nvPr/>
        </p:nvSpPr>
        <p:spPr>
          <a:xfrm>
            <a:off x="7967952" y="6437674"/>
            <a:ext cx="422404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https://bioconductor.org/packages/release/bioc/html/GEOquery.html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https://bioconductor.org/packages/release/bioc/html/limma.html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23CEDF-A536-EB6A-4DD7-1D861313EC5A}"/>
              </a:ext>
            </a:extLst>
          </p:cNvPr>
          <p:cNvGrpSpPr/>
          <p:nvPr/>
        </p:nvGrpSpPr>
        <p:grpSpPr>
          <a:xfrm>
            <a:off x="119421" y="1810895"/>
            <a:ext cx="4531728" cy="4889278"/>
            <a:chOff x="119421" y="1810895"/>
            <a:chExt cx="4531728" cy="4889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3BACE22-5839-CBFE-7CB9-2638CA1595F0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383546" y="5017351"/>
                  <a:ext cx="1219655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kern="1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P or </a:t>
                  </a:r>
                </a:p>
                <a:p>
                  <a:pPr algn="ctr"/>
                  <a:r>
                    <a:rPr lang="en-US" kern="1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adj P </a:t>
                  </a:r>
                  <a14:m>
                    <m:oMath xmlns:m="http://schemas.openxmlformats.org/officeDocument/2006/math">
                      <m:r>
                        <a:rPr lang="en-US" i="1" kern="1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0.05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3BACE22-5839-CBFE-7CB9-2638CA159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3383546" y="5017351"/>
                  <a:ext cx="1219655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2703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D51826-4D2A-2759-16B3-0079640E0A8B}"/>
                </a:ext>
              </a:extLst>
            </p:cNvPr>
            <p:cNvSpPr/>
            <p:nvPr/>
          </p:nvSpPr>
          <p:spPr>
            <a:xfrm>
              <a:off x="119421" y="1810895"/>
              <a:ext cx="1837228" cy="54531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PCOS with IR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1CDD41-555C-49D7-82B0-1CA901A9B673}"/>
                </a:ext>
              </a:extLst>
            </p:cNvPr>
            <p:cNvSpPr/>
            <p:nvPr/>
          </p:nvSpPr>
          <p:spPr>
            <a:xfrm>
              <a:off x="1988605" y="1810896"/>
              <a:ext cx="1898445" cy="5453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Healthy Controls</a:t>
              </a: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438D9D1-EC2D-E737-CA99-6D317FD9BA85}"/>
                </a:ext>
              </a:extLst>
            </p:cNvPr>
            <p:cNvSpPr/>
            <p:nvPr/>
          </p:nvSpPr>
          <p:spPr>
            <a:xfrm rot="5400000">
              <a:off x="1788119" y="2007905"/>
              <a:ext cx="430972" cy="1211559"/>
            </a:xfrm>
            <a:prstGeom prst="rightBrace">
              <a:avLst>
                <a:gd name="adj1" fmla="val 8333"/>
                <a:gd name="adj2" fmla="val 527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3586E7-C790-EE2C-84D6-4C1961223E1A}"/>
                </a:ext>
              </a:extLst>
            </p:cNvPr>
            <p:cNvSpPr/>
            <p:nvPr/>
          </p:nvSpPr>
          <p:spPr>
            <a:xfrm>
              <a:off x="1069990" y="2938378"/>
              <a:ext cx="1877415" cy="545314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GEOQuery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RPackage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657475-F81A-8CBE-7C70-E868358FDCE4}"/>
                </a:ext>
              </a:extLst>
            </p:cNvPr>
            <p:cNvSpPr/>
            <p:nvPr/>
          </p:nvSpPr>
          <p:spPr>
            <a:xfrm>
              <a:off x="1038035" y="3956958"/>
              <a:ext cx="1898445" cy="54531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limma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RPackage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C9042A-A842-D1FA-3E33-4B691DEE44DC}"/>
                </a:ext>
              </a:extLst>
            </p:cNvPr>
            <p:cNvCxnSpPr/>
            <p:nvPr/>
          </p:nvCxnSpPr>
          <p:spPr>
            <a:xfrm>
              <a:off x="1941801" y="3493980"/>
              <a:ext cx="0" cy="417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E15550-22E8-47B2-275E-C50403F3F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5393" y="3211035"/>
              <a:ext cx="4861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8F2656-EF86-76B1-90D2-DBE0499637EF}"/>
                </a:ext>
              </a:extLst>
            </p:cNvPr>
            <p:cNvSpPr txBox="1"/>
            <p:nvPr/>
          </p:nvSpPr>
          <p:spPr>
            <a:xfrm>
              <a:off x="3431493" y="2853830"/>
              <a:ext cx="1219656" cy="9221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kern="1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GDS3104</a:t>
              </a:r>
            </a:p>
            <a:p>
              <a:pPr algn="ctr"/>
              <a:r>
                <a:rPr lang="en-US" sz="1800" kern="1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GDS4133</a:t>
              </a:r>
            </a:p>
            <a:p>
              <a:pPr algn="ctr"/>
              <a:r>
                <a:rPr lang="en-US" sz="1800" kern="1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GDS4399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87413-DDBB-38E8-3057-E6BBE20551A9}"/>
                </a:ext>
              </a:extLst>
            </p:cNvPr>
            <p:cNvSpPr/>
            <p:nvPr/>
          </p:nvSpPr>
          <p:spPr>
            <a:xfrm>
              <a:off x="1038035" y="6154862"/>
              <a:ext cx="1877399" cy="54531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Screen for CAPN10 gene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97DDCD-983A-60CF-F3BF-57E2EAEFFDD8}"/>
                </a:ext>
              </a:extLst>
            </p:cNvPr>
            <p:cNvCxnSpPr/>
            <p:nvPr/>
          </p:nvCxnSpPr>
          <p:spPr>
            <a:xfrm>
              <a:off x="1928685" y="4644762"/>
              <a:ext cx="0" cy="417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528737-4718-A1FD-FCC1-39A34772EE1C}"/>
                </a:ext>
              </a:extLst>
            </p:cNvPr>
            <p:cNvCxnSpPr>
              <a:cxnSpLocks/>
            </p:cNvCxnSpPr>
            <p:nvPr/>
          </p:nvCxnSpPr>
          <p:spPr>
            <a:xfrm>
              <a:off x="2972287" y="4258977"/>
              <a:ext cx="516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DE085B-C0EF-AA1E-3D50-E8BB79CCEA13}"/>
                </a:ext>
              </a:extLst>
            </p:cNvPr>
            <p:cNvSpPr txBox="1"/>
            <p:nvPr/>
          </p:nvSpPr>
          <p:spPr>
            <a:xfrm>
              <a:off x="3335600" y="3912009"/>
              <a:ext cx="131554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kern="1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PCOS </a:t>
              </a:r>
            </a:p>
            <a:p>
              <a:pPr algn="ctr"/>
              <a:r>
                <a:rPr lang="en-US" sz="1800" kern="1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vs </a:t>
              </a:r>
            </a:p>
            <a:p>
              <a:pPr algn="ctr"/>
              <a:r>
                <a:rPr lang="en-US" sz="1800" kern="1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Control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B6067D-A6E3-D644-1BC4-C189F2DC2FF0}"/>
                </a:ext>
              </a:extLst>
            </p:cNvPr>
            <p:cNvSpPr/>
            <p:nvPr/>
          </p:nvSpPr>
          <p:spPr>
            <a:xfrm>
              <a:off x="1059065" y="5069677"/>
              <a:ext cx="1877415" cy="545314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 DEGs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6904D63-C5DE-107A-983B-1469AF9575CE}"/>
                </a:ext>
              </a:extLst>
            </p:cNvPr>
            <p:cNvCxnSpPr/>
            <p:nvPr/>
          </p:nvCxnSpPr>
          <p:spPr>
            <a:xfrm>
              <a:off x="1930876" y="5683135"/>
              <a:ext cx="0" cy="417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EDFF53B-FF64-2CFF-B0B6-7D5B91B5DF47}"/>
                </a:ext>
              </a:extLst>
            </p:cNvPr>
            <p:cNvCxnSpPr>
              <a:cxnSpLocks/>
            </p:cNvCxnSpPr>
            <p:nvPr/>
          </p:nvCxnSpPr>
          <p:spPr>
            <a:xfrm>
              <a:off x="2945393" y="5386937"/>
              <a:ext cx="516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327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589"/>
            <a:ext cx="10515600" cy="3693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PCOSKB Functional Enrichment Analysis</a:t>
            </a:r>
          </a:p>
        </p:txBody>
      </p:sp>
      <p:pic>
        <p:nvPicPr>
          <p:cNvPr id="5" name="Picture 4" descr="A diagram of multiple circles&#10;&#10;Description automatically generated">
            <a:extLst>
              <a:ext uri="{FF2B5EF4-FFF2-40B4-BE49-F238E27FC236}">
                <a16:creationId xmlns:a16="http://schemas.microsoft.com/office/drawing/2014/main" id="{51C10ABB-9FFC-9805-6B37-5AF06A9AB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7" y="1725281"/>
            <a:ext cx="3072969" cy="2544417"/>
          </a:xfrm>
          <a:prstGeom prst="rect">
            <a:avLst/>
          </a:prstGeom>
        </p:spPr>
      </p:pic>
      <p:pic>
        <p:nvPicPr>
          <p:cNvPr id="14" name="Picture 13" descr="A diagram of multiple colors&#10;&#10;Description automatically generated">
            <a:extLst>
              <a:ext uri="{FF2B5EF4-FFF2-40B4-BE49-F238E27FC236}">
                <a16:creationId xmlns:a16="http://schemas.microsoft.com/office/drawing/2014/main" id="{A0D9C0E1-25C0-C842-FDF5-47C6C51B3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46" y="1640798"/>
            <a:ext cx="3175000" cy="2628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1D2E43-6041-3992-AC3C-3A63EBB1ADDC}"/>
              </a:ext>
            </a:extLst>
          </p:cNvPr>
          <p:cNvSpPr txBox="1"/>
          <p:nvPr/>
        </p:nvSpPr>
        <p:spPr>
          <a:xfrm>
            <a:off x="-53008" y="6500846"/>
            <a:ext cx="127392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Joseph,S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Barai,R.S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Bhujbalrao,R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 and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Idicula-Thomas,S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. (2016) PCOSKB: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KnowledgeBase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on genes, diseases, ontology terms and biochemical pathways associated with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PolyCystic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Ovary Syndrome. Nucleic Acids Res., 44, D1032–D1035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DC52ED9-E16F-7670-20A5-67B141F8A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809645"/>
              </p:ext>
            </p:extLst>
          </p:nvPr>
        </p:nvGraphicFramePr>
        <p:xfrm>
          <a:off x="2401702" y="3987924"/>
          <a:ext cx="2130308" cy="152971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130308">
                  <a:extLst>
                    <a:ext uri="{9D8B030D-6E8A-4147-A177-3AD203B41FA5}">
                      <a16:colId xmlns:a16="http://schemas.microsoft.com/office/drawing/2014/main" val="2054670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 processing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7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 receptor recycling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16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 receptor signaling cascade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241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 resistance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7531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 secretion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282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 signaling pathway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2971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IRS activation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3090434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737572C6-849A-09A9-ADC4-5E46DD6B7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560887"/>
              </p:ext>
            </p:extLst>
          </p:nvPr>
        </p:nvGraphicFramePr>
        <p:xfrm>
          <a:off x="39757" y="4922349"/>
          <a:ext cx="1954587" cy="47692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954587">
                  <a:extLst>
                    <a:ext uri="{9D8B030D-6E8A-4147-A177-3AD203B41FA5}">
                      <a16:colId xmlns:a16="http://schemas.microsoft.com/office/drawing/2014/main" val="2054670784"/>
                    </a:ext>
                  </a:extLst>
                </a:gridCol>
              </a:tblGrid>
              <a:tr h="238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Thyroid hormone synthesis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2971711"/>
                  </a:ext>
                </a:extLst>
              </a:tr>
              <a:tr h="238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Thyroxine biosynthesis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3090434"/>
                  </a:ext>
                </a:extLst>
              </a:tr>
            </a:tbl>
          </a:graphicData>
        </a:graphic>
      </p:graphicFrame>
      <p:sp>
        <p:nvSpPr>
          <p:cNvPr id="58" name="Bent-Up Arrow 57">
            <a:extLst>
              <a:ext uri="{FF2B5EF4-FFF2-40B4-BE49-F238E27FC236}">
                <a16:creationId xmlns:a16="http://schemas.microsoft.com/office/drawing/2014/main" id="{78013942-B336-D3D4-C734-8506BD3D76F8}"/>
              </a:ext>
            </a:extLst>
          </p:cNvPr>
          <p:cNvSpPr/>
          <p:nvPr/>
        </p:nvSpPr>
        <p:spPr>
          <a:xfrm rot="10800000">
            <a:off x="599789" y="3154019"/>
            <a:ext cx="619539" cy="1693704"/>
          </a:xfrm>
          <a:prstGeom prst="bentUpArrow">
            <a:avLst>
              <a:gd name="adj1" fmla="val 10027"/>
              <a:gd name="adj2" fmla="val 25000"/>
              <a:gd name="adj3" fmla="val 185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ent-Up Arrow 58">
            <a:extLst>
              <a:ext uri="{FF2B5EF4-FFF2-40B4-BE49-F238E27FC236}">
                <a16:creationId xmlns:a16="http://schemas.microsoft.com/office/drawing/2014/main" id="{ED68EA3C-E936-C8D1-7F2F-6D535790BFDD}"/>
              </a:ext>
            </a:extLst>
          </p:cNvPr>
          <p:cNvSpPr/>
          <p:nvPr/>
        </p:nvSpPr>
        <p:spPr>
          <a:xfrm rot="10800000" flipH="1">
            <a:off x="1867472" y="2839374"/>
            <a:ext cx="1764793" cy="1065801"/>
          </a:xfrm>
          <a:prstGeom prst="bentUpArrow">
            <a:avLst>
              <a:gd name="adj1" fmla="val 4550"/>
              <a:gd name="adj2" fmla="val 25000"/>
              <a:gd name="adj3" fmla="val 138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ent-Up Arrow 59">
            <a:extLst>
              <a:ext uri="{FF2B5EF4-FFF2-40B4-BE49-F238E27FC236}">
                <a16:creationId xmlns:a16="http://schemas.microsoft.com/office/drawing/2014/main" id="{D478AEBC-5C84-B306-CAD1-9FF6563A0098}"/>
              </a:ext>
            </a:extLst>
          </p:cNvPr>
          <p:cNvSpPr/>
          <p:nvPr/>
        </p:nvSpPr>
        <p:spPr>
          <a:xfrm rot="10800000" flipH="1">
            <a:off x="8202612" y="2807472"/>
            <a:ext cx="1764793" cy="1065801"/>
          </a:xfrm>
          <a:prstGeom prst="bentUpArrow">
            <a:avLst>
              <a:gd name="adj1" fmla="val 4550"/>
              <a:gd name="adj2" fmla="val 25000"/>
              <a:gd name="adj3" fmla="val 138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ent-Up Arrow 60">
            <a:extLst>
              <a:ext uri="{FF2B5EF4-FFF2-40B4-BE49-F238E27FC236}">
                <a16:creationId xmlns:a16="http://schemas.microsoft.com/office/drawing/2014/main" id="{7CAA3651-3092-7F84-725D-2546F621B547}"/>
              </a:ext>
            </a:extLst>
          </p:cNvPr>
          <p:cNvSpPr/>
          <p:nvPr/>
        </p:nvSpPr>
        <p:spPr>
          <a:xfrm rot="10800000">
            <a:off x="6832099" y="3078078"/>
            <a:ext cx="619539" cy="1693704"/>
          </a:xfrm>
          <a:prstGeom prst="bentUpArrow">
            <a:avLst>
              <a:gd name="adj1" fmla="val 10027"/>
              <a:gd name="adj2" fmla="val 25000"/>
              <a:gd name="adj3" fmla="val 185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0D667FA1-C0E3-6DA4-AF7F-038F7ABB6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825712"/>
              </p:ext>
            </p:extLst>
          </p:nvPr>
        </p:nvGraphicFramePr>
        <p:xfrm>
          <a:off x="8924150" y="4116420"/>
          <a:ext cx="2847380" cy="2454109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847380">
                  <a:extLst>
                    <a:ext uri="{9D8B030D-6E8A-4147-A177-3AD203B41FA5}">
                      <a16:colId xmlns:a16="http://schemas.microsoft.com/office/drawing/2014/main" val="2054670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 binding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70000"/>
                  </a:ext>
                </a:extLst>
              </a:tr>
              <a:tr h="282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 receptor binding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164268"/>
                  </a:ext>
                </a:extLst>
              </a:tr>
              <a:tr h="282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 receptor complex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2410404"/>
                  </a:ext>
                </a:extLst>
              </a:tr>
              <a:tr h="282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 receptor signaling pathway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7531015"/>
                  </a:ext>
                </a:extLst>
              </a:tr>
              <a:tr h="282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 receptor substrate binding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282588"/>
                  </a:ext>
                </a:extLst>
              </a:tr>
              <a:tr h="282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Insulin-activated receptor activity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2971711"/>
                  </a:ext>
                </a:extLst>
              </a:tr>
              <a:tr h="282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Insulin-like growth factor I binding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3090434"/>
                  </a:ext>
                </a:extLst>
              </a:tr>
              <a:tr h="282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Insulin-like growth factor II binding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2590503"/>
                  </a:ext>
                </a:extLst>
              </a:tr>
              <a:tr h="282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Insulin-like growth factor receptor binding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2267933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DAC6FCEC-70CE-6B48-B64B-03DBB5D8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507"/>
              </p:ext>
            </p:extLst>
          </p:nvPr>
        </p:nvGraphicFramePr>
        <p:xfrm>
          <a:off x="6386484" y="5116371"/>
          <a:ext cx="2130308" cy="95250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130308">
                  <a:extLst>
                    <a:ext uri="{9D8B030D-6E8A-4147-A177-3AD203B41FA5}">
                      <a16:colId xmlns:a16="http://schemas.microsoft.com/office/drawing/2014/main" val="2054670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Hydrogen peroxide catabolic process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2971711"/>
                  </a:ext>
                </a:extLst>
              </a:tr>
              <a:tr h="1591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Thyroid hormone generation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3090434"/>
                  </a:ext>
                </a:extLst>
              </a:tr>
              <a:tr h="1591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Hormone biosynthetic process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9384468"/>
                  </a:ext>
                </a:extLst>
              </a:tr>
              <a:tr h="1591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Iodide peroxidase activity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4237066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65B90EC4-64F1-4CDC-1823-8AD5D7B40007}"/>
              </a:ext>
            </a:extLst>
          </p:cNvPr>
          <p:cNvSpPr txBox="1"/>
          <p:nvPr/>
        </p:nvSpPr>
        <p:spPr>
          <a:xfrm>
            <a:off x="2980506" y="1948658"/>
            <a:ext cx="1368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Pathways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5B83D5-E570-E738-9FEE-D37F2B19DCDD}"/>
              </a:ext>
            </a:extLst>
          </p:cNvPr>
          <p:cNvSpPr txBox="1"/>
          <p:nvPr/>
        </p:nvSpPr>
        <p:spPr>
          <a:xfrm>
            <a:off x="9647646" y="2037487"/>
            <a:ext cx="1497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Ontologies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88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4BFDD7-8156-C9FF-94BA-2CEC516F0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3"/>
            <a:ext cx="5411449" cy="3430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D09E6-A7B6-CE52-DFFC-2B5F1ACDA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767" y="3541246"/>
            <a:ext cx="5598348" cy="3237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6BA98-4A1C-D48F-4D4D-88D7848C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32" y="0"/>
            <a:ext cx="5723550" cy="3541246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D6DE35D-ECA2-90E9-CBC6-336DE2984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478173"/>
              </p:ext>
            </p:extLst>
          </p:nvPr>
        </p:nvGraphicFramePr>
        <p:xfrm>
          <a:off x="1874941" y="122201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60C8534-CF0E-A2B9-07BD-6BC83BAE90D1}"/>
              </a:ext>
            </a:extLst>
          </p:cNvPr>
          <p:cNvSpPr txBox="1"/>
          <p:nvPr/>
        </p:nvSpPr>
        <p:spPr>
          <a:xfrm>
            <a:off x="12546767" y="53065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5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0330" y="662828"/>
            <a:ext cx="12682330" cy="124170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Summary</a:t>
            </a:r>
            <a:endParaRPr lang="en-US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FC0B39-9A53-3D42-E2D6-5A67E58E991E}"/>
              </a:ext>
            </a:extLst>
          </p:cNvPr>
          <p:cNvSpPr txBox="1">
            <a:spLocks/>
          </p:cNvSpPr>
          <p:nvPr/>
        </p:nvSpPr>
        <p:spPr>
          <a:xfrm>
            <a:off x="1083365" y="2334790"/>
            <a:ext cx="10515600" cy="42070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4572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4572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endParaRPr lang="en-US" sz="240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C7F2797-7B6C-51E2-5118-E66295E01C54}"/>
              </a:ext>
            </a:extLst>
          </p:cNvPr>
          <p:cNvSpPr txBox="1">
            <a:spLocks/>
          </p:cNvSpPr>
          <p:nvPr/>
        </p:nvSpPr>
        <p:spPr>
          <a:xfrm>
            <a:off x="208984" y="1797520"/>
            <a:ext cx="5565913" cy="14729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/>
              <a:t>CAPN10 Human Tissue Expression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Expressed across wide variety of tissues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Low tissue specificity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548A3FB9-F65E-F53B-2E29-0718E21039C0}"/>
              </a:ext>
            </a:extLst>
          </p:cNvPr>
          <p:cNvSpPr txBox="1">
            <a:spLocks/>
          </p:cNvSpPr>
          <p:nvPr/>
        </p:nvSpPr>
        <p:spPr>
          <a:xfrm>
            <a:off x="6582512" y="1734964"/>
            <a:ext cx="5948174" cy="17050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/>
              <a:t>Inter-species Conservation of CAPN10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Exonic</a:t>
            </a:r>
            <a:r>
              <a:rPr lang="en-US" sz="1800" dirty="0"/>
              <a:t> regions well conserved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Intronic regions well conserved in Non-human primates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100AFC1-45FB-1B4E-78E3-8F4B8FFF8CA1}"/>
              </a:ext>
            </a:extLst>
          </p:cNvPr>
          <p:cNvSpPr txBox="1">
            <a:spLocks/>
          </p:cNvSpPr>
          <p:nvPr/>
        </p:nvSpPr>
        <p:spPr>
          <a:xfrm>
            <a:off x="151644" y="3425687"/>
            <a:ext cx="6189519" cy="17050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/>
              <a:t>Genetic and Structural variations in CAPN10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1 SNP identified in relation to PCOS and Type 2 Diabetes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3 SNPs identified in relation to Type 2 Diabetes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No “Insulin-resistance” or “Insulin-resistant syndrome” terminologies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91 CNVs with pathogenic clinical significance identified</a:t>
            </a:r>
          </a:p>
          <a:p>
            <a:pPr marL="1143000" lvl="1" indent="-457200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None had any clinical condition relevance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DCC239E-1117-A33D-A669-E475FC54B03B}"/>
              </a:ext>
            </a:extLst>
          </p:cNvPr>
          <p:cNvSpPr txBox="1">
            <a:spLocks/>
          </p:cNvSpPr>
          <p:nvPr/>
        </p:nvSpPr>
        <p:spPr>
          <a:xfrm>
            <a:off x="6582512" y="3425687"/>
            <a:ext cx="5565913" cy="17050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GEO Differential Expression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CAPN10 gene was not a significant DEG in three different PCOS with IR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52864BE-B4D3-AC96-9E15-69F60EA8E98F}"/>
              </a:ext>
            </a:extLst>
          </p:cNvPr>
          <p:cNvSpPr txBox="1">
            <a:spLocks/>
          </p:cNvSpPr>
          <p:nvPr/>
        </p:nvSpPr>
        <p:spPr>
          <a:xfrm>
            <a:off x="6582512" y="4690738"/>
            <a:ext cx="5433893" cy="17050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PCOSKB Functional Enrichment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Thyroid hormone related terms enriched between PCOS and 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45 pathways and 196 ontologies common to all  3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No commonalities between IR and Diabetes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8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2C8C-42A3-C584-D776-17F89D15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96" y="770060"/>
            <a:ext cx="113538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Background: Polycystic Ovary Syndrome (PCOS)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3BB63-1501-1341-5801-74D0544F1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63" y="1828929"/>
            <a:ext cx="5483087" cy="45479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Reproductive endocrine disorder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Affects 1 in 10 women in reproductive age worldwide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First identified by </a:t>
            </a:r>
            <a:r>
              <a:rPr lang="en-US" sz="2400" dirty="0" err="1"/>
              <a:t>Vallisneri</a:t>
            </a:r>
            <a:r>
              <a:rPr lang="en-US" sz="2400" dirty="0"/>
              <a:t>, a Italian medical scientist  in 1721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1A1A1A"/>
                </a:solidFill>
                <a:effectLst/>
              </a:rPr>
              <a:t>Stein-Leventhal syndrome (1935)</a:t>
            </a:r>
            <a:endParaRPr lang="en-US" sz="2400" dirty="0"/>
          </a:p>
        </p:txBody>
      </p:sp>
      <p:pic>
        <p:nvPicPr>
          <p:cNvPr id="4" name="Picture 3" descr="A diagram of the uterus&#10;&#10;Description automatically generated">
            <a:extLst>
              <a:ext uri="{FF2B5EF4-FFF2-40B4-BE49-F238E27FC236}">
                <a16:creationId xmlns:a16="http://schemas.microsoft.com/office/drawing/2014/main" id="{90C664A8-272E-3D06-4C8A-8CC2BA4AF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t="17379" r="11453" b="4508"/>
          <a:stretch/>
        </p:blipFill>
        <p:spPr>
          <a:xfrm>
            <a:off x="5839757" y="1747313"/>
            <a:ext cx="6126956" cy="4547959"/>
          </a:xfrm>
          <a:prstGeom prst="rect">
            <a:avLst/>
          </a:prstGeom>
        </p:spPr>
      </p:pic>
      <p:pic>
        <p:nvPicPr>
          <p:cNvPr id="10" name="Picture 9" descr="A group of people with a red person in the middle&#10;&#10;Description automatically generated">
            <a:extLst>
              <a:ext uri="{FF2B5EF4-FFF2-40B4-BE49-F238E27FC236}">
                <a16:creationId xmlns:a16="http://schemas.microsoft.com/office/drawing/2014/main" id="{8C0414D6-95A7-4AEA-CF84-1D9694C49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 t="12414" r="1828" b="16945"/>
          <a:stretch/>
        </p:blipFill>
        <p:spPr>
          <a:xfrm>
            <a:off x="1466032" y="3154492"/>
            <a:ext cx="2998304" cy="1527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180FED-C247-655B-80B5-36651EAB3F11}"/>
              </a:ext>
            </a:extLst>
          </p:cNvPr>
          <p:cNvSpPr txBox="1"/>
          <p:nvPr/>
        </p:nvSpPr>
        <p:spPr>
          <a:xfrm>
            <a:off x="10592588" y="6345975"/>
            <a:ext cx="2712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Created with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BioRender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7F64C-AEBF-C2FC-A14C-DD67BF456D94}"/>
              </a:ext>
            </a:extLst>
          </p:cNvPr>
          <p:cNvSpPr txBox="1"/>
          <p:nvPr/>
        </p:nvSpPr>
        <p:spPr>
          <a:xfrm>
            <a:off x="1019850" y="6626386"/>
            <a:ext cx="1219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Witchel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SF,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Azziz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Oberfield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SE. History of Polycystic Ovary Syndrome, Premature Adrenarche, and Hyperandrogenism in Pediatric Endocrinology.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Horm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Paediatr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2022;95:557–67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985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8AD-FC03-A6E4-1527-3B181378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Take-Home Messages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D2D2-F2FE-6B29-47B0-0A6F0360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5304"/>
            <a:ext cx="10515600" cy="477034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CAPN10 gene and IR is highly conserved well across species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Exclusive human specificity of PCOS poses a compelling avenue for future research exploration from an evolutionary perspective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Clinical significance and relevance to PCOS associated conditions for CAPN10 genomic structural variants remains to be established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Current PCOS databases provide an insight into possible interlinks between PCOS, IR and Diabetes for future therapeutic interventions and research, but needs to be updated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More transcriptomic studies needed to evaluate expression trends of CAPN10 and other related genes in the context of PCOS, Insulin resistance and Diabetes</a:t>
            </a:r>
          </a:p>
          <a:p>
            <a:pPr marL="1143000" lvl="1" indent="-457200"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CAPN10 involved in the relationships between PCOS, IR and thyroid functions?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64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2C8C-42A3-C584-D776-17F89D15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5" y="23288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54EA42-E222-3712-088E-D5C34C71F1C4}"/>
              </a:ext>
            </a:extLst>
          </p:cNvPr>
          <p:cNvSpPr txBox="1">
            <a:spLocks/>
          </p:cNvSpPr>
          <p:nvPr/>
        </p:nvSpPr>
        <p:spPr>
          <a:xfrm>
            <a:off x="679175" y="36544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1" dirty="0"/>
              <a:t>Contact: Canvas or </a:t>
            </a:r>
            <a:r>
              <a:rPr lang="en-US" sz="2800" b="1" dirty="0" err="1"/>
              <a:t>Meena.Easwaran@uth.tmc.edu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1401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2C8C-42A3-C584-D776-17F89D15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0710"/>
            <a:ext cx="1256607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Background: PCOS Symptoms and Diagnoses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C81A8-2671-B3E2-723E-D9299A873512}"/>
              </a:ext>
            </a:extLst>
          </p:cNvPr>
          <p:cNvSpPr txBox="1"/>
          <p:nvPr/>
        </p:nvSpPr>
        <p:spPr>
          <a:xfrm>
            <a:off x="2343150" y="2890735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</p:txBody>
      </p:sp>
      <p:pic>
        <p:nvPicPr>
          <p:cNvPr id="20" name="Picture 19" descr="A diagram of a person's health&#10;&#10;Description automatically generated">
            <a:extLst>
              <a:ext uri="{FF2B5EF4-FFF2-40B4-BE49-F238E27FC236}">
                <a16:creationId xmlns:a16="http://schemas.microsoft.com/office/drawing/2014/main" id="{C3152FE3-DA29-172D-9EB2-584EB6F77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3" t="7125" r="26002" b="2631"/>
          <a:stretch/>
        </p:blipFill>
        <p:spPr>
          <a:xfrm>
            <a:off x="523690" y="1800844"/>
            <a:ext cx="3364997" cy="4617525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44F3C76-0E76-57F0-75F3-A6EADCABA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22721"/>
              </p:ext>
            </p:extLst>
          </p:nvPr>
        </p:nvGraphicFramePr>
        <p:xfrm>
          <a:off x="5112327" y="2213905"/>
          <a:ext cx="6874260" cy="3791404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560221473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919367233"/>
                    </a:ext>
                  </a:extLst>
                </a:gridCol>
                <a:gridCol w="1817774">
                  <a:extLst>
                    <a:ext uri="{9D8B030D-6E8A-4147-A177-3AD203B41FA5}">
                      <a16:colId xmlns:a16="http://schemas.microsoft.com/office/drawing/2014/main" val="4003680770"/>
                    </a:ext>
                  </a:extLst>
                </a:gridCol>
                <a:gridCol w="1174808">
                  <a:extLst>
                    <a:ext uri="{9D8B030D-6E8A-4147-A177-3AD203B41FA5}">
                      <a16:colId xmlns:a16="http://schemas.microsoft.com/office/drawing/2014/main" val="3865239004"/>
                    </a:ext>
                  </a:extLst>
                </a:gridCol>
                <a:gridCol w="1574896">
                  <a:extLst>
                    <a:ext uri="{9D8B030D-6E8A-4147-A177-3AD203B41FA5}">
                      <a16:colId xmlns:a16="http://schemas.microsoft.com/office/drawing/2014/main" val="2263488191"/>
                    </a:ext>
                  </a:extLst>
                </a:gridCol>
              </a:tblGrid>
              <a:tr h="204447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Classification of PCOS Phenotypes 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06797"/>
                  </a:ext>
                </a:extLst>
              </a:tr>
              <a:tr h="581649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PCOS Phenotype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Characteristics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nomenclature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5795753"/>
                  </a:ext>
                </a:extLst>
              </a:tr>
              <a:tr h="5816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Anovulation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Hyperandrogenism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Polycystic Ovary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350400"/>
                  </a:ext>
                </a:extLst>
              </a:tr>
              <a:tr h="6113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1/A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 or Full-blown PCOS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242224"/>
                  </a:ext>
                </a:extLst>
              </a:tr>
              <a:tr h="5816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 polycystic ovary PCOS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5279491"/>
                  </a:ext>
                </a:extLst>
              </a:tr>
              <a:tr h="5816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3/C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Ovulatory PCOS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3645961"/>
                  </a:ext>
                </a:extLst>
              </a:tr>
              <a:tr h="6133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Non-hyperandrogenic PCOS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56398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D93AF7-F9EE-49A3-6F24-F6131AEDB93C}"/>
              </a:ext>
            </a:extLst>
          </p:cNvPr>
          <p:cNvSpPr txBox="1"/>
          <p:nvPr/>
        </p:nvSpPr>
        <p:spPr>
          <a:xfrm>
            <a:off x="0" y="6490243"/>
            <a:ext cx="1219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Panidis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Tziomalos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Misichronis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G, Papadakis E,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Betsas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Katsikis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I, et al. Insulin resistance and endocrine characteristics of the different phenotypes of polycystic ovary syndrome: a prospective study. Hum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Reprod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2012;27:541–9</a:t>
            </a:r>
            <a:r>
              <a:rPr lang="en-US" sz="105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27E2C-BE26-FA23-4E47-95B5155F3B35}"/>
              </a:ext>
            </a:extLst>
          </p:cNvPr>
          <p:cNvSpPr txBox="1"/>
          <p:nvPr/>
        </p:nvSpPr>
        <p:spPr>
          <a:xfrm>
            <a:off x="3051316" y="5963918"/>
            <a:ext cx="16747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Created with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BioRender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34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D90EB-74D8-35A7-601C-8E1DB7C4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46AB-A7BA-7BE3-EF5D-0F69D3E9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0710"/>
            <a:ext cx="1256607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Background: PCOS Symptoms and Diagnoses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73467-2DE4-58FD-BA56-D954AE48560B}"/>
              </a:ext>
            </a:extLst>
          </p:cNvPr>
          <p:cNvSpPr txBox="1"/>
          <p:nvPr/>
        </p:nvSpPr>
        <p:spPr>
          <a:xfrm>
            <a:off x="2343150" y="2890735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</p:txBody>
      </p:sp>
      <p:pic>
        <p:nvPicPr>
          <p:cNvPr id="20" name="Picture 19" descr="A diagram of a person's health&#10;&#10;Description automatically generated">
            <a:extLst>
              <a:ext uri="{FF2B5EF4-FFF2-40B4-BE49-F238E27FC236}">
                <a16:creationId xmlns:a16="http://schemas.microsoft.com/office/drawing/2014/main" id="{7FA6F2DB-9650-FA86-8540-7C6D34CC9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3" t="7125" r="26002" b="2631"/>
          <a:stretch/>
        </p:blipFill>
        <p:spPr>
          <a:xfrm>
            <a:off x="523690" y="1800844"/>
            <a:ext cx="3364997" cy="46175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5155D-8B2A-C0AF-A85D-A81AD348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9" y="3705514"/>
            <a:ext cx="3151908" cy="75218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800" b="1" dirty="0"/>
              <a:t>Multiphenotypic disorder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CE62E06-FA2A-D48E-76CB-48C22631B2E9}"/>
              </a:ext>
            </a:extLst>
          </p:cNvPr>
          <p:cNvGraphicFramePr>
            <a:graphicFrameLocks noGrp="1"/>
          </p:cNvGraphicFramePr>
          <p:nvPr/>
        </p:nvGraphicFramePr>
        <p:xfrm>
          <a:off x="5112327" y="2213905"/>
          <a:ext cx="6874260" cy="3791404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560221473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919367233"/>
                    </a:ext>
                  </a:extLst>
                </a:gridCol>
                <a:gridCol w="1817774">
                  <a:extLst>
                    <a:ext uri="{9D8B030D-6E8A-4147-A177-3AD203B41FA5}">
                      <a16:colId xmlns:a16="http://schemas.microsoft.com/office/drawing/2014/main" val="4003680770"/>
                    </a:ext>
                  </a:extLst>
                </a:gridCol>
                <a:gridCol w="1174808">
                  <a:extLst>
                    <a:ext uri="{9D8B030D-6E8A-4147-A177-3AD203B41FA5}">
                      <a16:colId xmlns:a16="http://schemas.microsoft.com/office/drawing/2014/main" val="3865239004"/>
                    </a:ext>
                  </a:extLst>
                </a:gridCol>
                <a:gridCol w="1574896">
                  <a:extLst>
                    <a:ext uri="{9D8B030D-6E8A-4147-A177-3AD203B41FA5}">
                      <a16:colId xmlns:a16="http://schemas.microsoft.com/office/drawing/2014/main" val="2263488191"/>
                    </a:ext>
                  </a:extLst>
                </a:gridCol>
              </a:tblGrid>
              <a:tr h="204447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Classification of PCOS Phenotypes 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06797"/>
                  </a:ext>
                </a:extLst>
              </a:tr>
              <a:tr h="581649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PCOS Phenotype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Characteristics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nomenclature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5795753"/>
                  </a:ext>
                </a:extLst>
              </a:tr>
              <a:tr h="5816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Anovulation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Hyperandrogenism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Polycystic Ovary</a:t>
                      </a:r>
                      <a:endParaRPr lang="en-US" sz="2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350400"/>
                  </a:ext>
                </a:extLst>
              </a:tr>
              <a:tr h="6113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1/A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 or Full-blown PCOS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242224"/>
                  </a:ext>
                </a:extLst>
              </a:tr>
              <a:tr h="5816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 polycystic ovary PCOS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5279491"/>
                  </a:ext>
                </a:extLst>
              </a:tr>
              <a:tr h="5816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3/C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Ovulatory PCOS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3645961"/>
                  </a:ext>
                </a:extLst>
              </a:tr>
              <a:tr h="6133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8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Non-hyperandrogenic PCOS</a:t>
                      </a: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56398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7008F69-68A2-8B60-CB77-D234B5F6D3B8}"/>
              </a:ext>
            </a:extLst>
          </p:cNvPr>
          <p:cNvSpPr txBox="1"/>
          <p:nvPr/>
        </p:nvSpPr>
        <p:spPr>
          <a:xfrm>
            <a:off x="0" y="6490243"/>
            <a:ext cx="1219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Panidis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Tziomalos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Misichronis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G, Papadakis E,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Betsas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Katsikis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I, et al. Insulin resistance and endocrine characteristics of the different phenotypes of polycystic ovary syndrome: a prospective study. Hum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Reprod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2012;27:541–9</a:t>
            </a:r>
            <a:r>
              <a:rPr lang="en-US" sz="105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6B47C-E680-D3AB-DF6A-D6E762CEEBAA}"/>
              </a:ext>
            </a:extLst>
          </p:cNvPr>
          <p:cNvSpPr txBox="1"/>
          <p:nvPr/>
        </p:nvSpPr>
        <p:spPr>
          <a:xfrm>
            <a:off x="3051316" y="5963918"/>
            <a:ext cx="167474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Created with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BioRender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9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2C8C-42A3-C584-D776-17F89D15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7" y="888341"/>
            <a:ext cx="1216277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Background: Metabolic Complications of PCOS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C81A8-2671-B3E2-723E-D9299A873512}"/>
              </a:ext>
            </a:extLst>
          </p:cNvPr>
          <p:cNvSpPr txBox="1"/>
          <p:nvPr/>
        </p:nvSpPr>
        <p:spPr>
          <a:xfrm>
            <a:off x="2343150" y="2890735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F7E50-C4C3-2544-96DA-9675575B74A3}"/>
              </a:ext>
            </a:extLst>
          </p:cNvPr>
          <p:cNvSpPr txBox="1"/>
          <p:nvPr/>
        </p:nvSpPr>
        <p:spPr>
          <a:xfrm>
            <a:off x="8245118" y="5838854"/>
            <a:ext cx="2712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Created with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BioRender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Content Placeholder 5" descr="A diagram of various types of diseases&#10;&#10;Description automatically generated">
            <a:extLst>
              <a:ext uri="{FF2B5EF4-FFF2-40B4-BE49-F238E27FC236}">
                <a16:creationId xmlns:a16="http://schemas.microsoft.com/office/drawing/2014/main" id="{2F927DBC-8169-FB05-27FF-0DF384380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1" r="1429" b="12518"/>
          <a:stretch/>
        </p:blipFill>
        <p:spPr>
          <a:xfrm>
            <a:off x="3173352" y="2047119"/>
            <a:ext cx="5100854" cy="392254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78B6A-E6DA-8604-0BA5-C2AA55C20CD4}"/>
              </a:ext>
            </a:extLst>
          </p:cNvPr>
          <p:cNvSpPr txBox="1"/>
          <p:nvPr/>
        </p:nvSpPr>
        <p:spPr>
          <a:xfrm>
            <a:off x="4085915" y="6604084"/>
            <a:ext cx="85244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Azziz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R. Reproductive endocrinology and infertility: Clinical expert series polycystic ovary syndrome.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Obstet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Gynecol. 2018;132:321–36</a:t>
            </a:r>
            <a:endParaRPr lang="en-US" sz="105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3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2C8C-42A3-C584-D776-17F89D15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8" y="685225"/>
            <a:ext cx="1216277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Background: PCOS Causes and Treatment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7165F2-2850-6DD4-438D-6B7944C8E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72" y="2458685"/>
            <a:ext cx="5195455" cy="32432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Exact cause is poorly understood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Possible causes </a:t>
            </a:r>
          </a:p>
          <a:p>
            <a:pPr marL="1143000" lvl="1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 inheritance</a:t>
            </a:r>
          </a:p>
          <a:p>
            <a:pPr marL="1143000" lvl="1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Environmental, occupational, and lifestyle factors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4064EB9-17C5-F739-76C5-8AE6659C2A04}"/>
              </a:ext>
            </a:extLst>
          </p:cNvPr>
          <p:cNvSpPr txBox="1">
            <a:spLocks/>
          </p:cNvSpPr>
          <p:nvPr/>
        </p:nvSpPr>
        <p:spPr>
          <a:xfrm>
            <a:off x="6081385" y="2314470"/>
            <a:ext cx="6048438" cy="36654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Comprehensive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Lifestyle changes</a:t>
            </a:r>
          </a:p>
          <a:p>
            <a:pPr marL="1143000" lvl="1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Dietary changes</a:t>
            </a:r>
          </a:p>
          <a:p>
            <a:pPr marL="1143000" lvl="1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Medication for associated conditions </a:t>
            </a:r>
          </a:p>
          <a:p>
            <a:pPr marL="1257300" lvl="1" indent="-5715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Birth control pills to regulate cycles</a:t>
            </a:r>
          </a:p>
          <a:p>
            <a:pPr marL="1257300" lvl="1" indent="-5715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Insulin-sensitizing medicine like Metformin</a:t>
            </a:r>
          </a:p>
          <a:p>
            <a:pPr marL="1257300" lvl="1" indent="-57150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Androgen blockers</a:t>
            </a:r>
          </a:p>
          <a:p>
            <a:pPr marL="1257300" lvl="1" indent="-571500"/>
            <a:endParaRPr lang="en-US" sz="20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6BF5516-F8F2-6BF6-B6E2-48B856047320}"/>
              </a:ext>
            </a:extLst>
          </p:cNvPr>
          <p:cNvSpPr txBox="1">
            <a:spLocks/>
          </p:cNvSpPr>
          <p:nvPr/>
        </p:nvSpPr>
        <p:spPr>
          <a:xfrm>
            <a:off x="826372" y="1780851"/>
            <a:ext cx="4814455" cy="3693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/>
              <a:t>Causes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CABD4F2-2EAE-B614-C0C4-378C7D13B231}"/>
              </a:ext>
            </a:extLst>
          </p:cNvPr>
          <p:cNvSpPr txBox="1">
            <a:spLocks/>
          </p:cNvSpPr>
          <p:nvPr/>
        </p:nvSpPr>
        <p:spPr>
          <a:xfrm>
            <a:off x="6434251" y="1780852"/>
            <a:ext cx="4814455" cy="3693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/>
              <a:t>Treatment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80A2D-FD79-35D3-110D-B868B1FAFE43}"/>
              </a:ext>
            </a:extLst>
          </p:cNvPr>
          <p:cNvSpPr txBox="1"/>
          <p:nvPr/>
        </p:nvSpPr>
        <p:spPr>
          <a:xfrm>
            <a:off x="-1" y="6119336"/>
            <a:ext cx="121627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Govind A, Obhrai MS, Clayton RN. Polycystic Ovaries Are Inherited as an Autosomal Dominant Trait: Analysis of 29 Polycystic Ovary Syndrome and 10 Control Families. J Clin Endocrinol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Metab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1999;84:38–43.</a:t>
            </a:r>
            <a:endParaRPr lang="en-US" sz="105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Khan MJ, Ullah A, Basit S. Genetic Basis of Polycystic Ovary Syndrome (PCOS): Current Perspectives. Appl Clin Genet. 2019;12:249</a:t>
            </a:r>
            <a:endParaRPr lang="en-US" sz="105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Kshetrimayum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C, Sharma A, Mishra VV, Kumar S. Polycystic ovarian syndrome: Environmental/occupational, lifestyle factors; an overview. J Turkish Ger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Gynecol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Assoc. 2019;20:255</a:t>
            </a:r>
            <a:endParaRPr lang="en-US" sz="105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65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3701-81D6-6403-A261-2FC12037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29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Motivation: Selecting PCOS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825-6D7E-200B-9DE3-8B859C6BC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8537"/>
            <a:ext cx="10515600" cy="32432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Personal motivation: PCOS </a:t>
            </a:r>
            <a:r>
              <a:rPr lang="en-US" sz="2800" dirty="0" err="1"/>
              <a:t>cyster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377D6-A1CF-9959-51D4-064B42799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2209"/>
            <a:ext cx="28448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29F67-495E-1D0E-FCB9-FB52D9F9DC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06"/>
          <a:stretch/>
        </p:blipFill>
        <p:spPr>
          <a:xfrm>
            <a:off x="2841336" y="3644901"/>
            <a:ext cx="1771073" cy="1397000"/>
          </a:xfrm>
          <a:prstGeom prst="rect">
            <a:avLst/>
          </a:prstGeom>
        </p:spPr>
      </p:pic>
      <p:sp>
        <p:nvSpPr>
          <p:cNvPr id="9" name="Bent-Up Arrow 8">
            <a:extLst>
              <a:ext uri="{FF2B5EF4-FFF2-40B4-BE49-F238E27FC236}">
                <a16:creationId xmlns:a16="http://schemas.microsoft.com/office/drawing/2014/main" id="{F7C66742-96F9-108B-8534-C8E47BCC9267}"/>
              </a:ext>
            </a:extLst>
          </p:cNvPr>
          <p:cNvSpPr/>
          <p:nvPr/>
        </p:nvSpPr>
        <p:spPr>
          <a:xfrm rot="5400000">
            <a:off x="1952746" y="3407474"/>
            <a:ext cx="878944" cy="99291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24489852-BD70-B0BE-28DD-C9FDB94A8542}"/>
              </a:ext>
            </a:extLst>
          </p:cNvPr>
          <p:cNvSpPr/>
          <p:nvPr/>
        </p:nvSpPr>
        <p:spPr>
          <a:xfrm rot="5400000">
            <a:off x="4172937" y="4979099"/>
            <a:ext cx="878944" cy="99291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024AB4-B4EC-E553-AB78-F3C951FC0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582" y="5077500"/>
            <a:ext cx="2209800" cy="1003300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6899EAC-C723-9E99-2F20-BE8105131554}"/>
              </a:ext>
            </a:extLst>
          </p:cNvPr>
          <p:cNvSpPr txBox="1">
            <a:spLocks/>
          </p:cNvSpPr>
          <p:nvPr/>
        </p:nvSpPr>
        <p:spPr>
          <a:xfrm>
            <a:off x="7658100" y="5394483"/>
            <a:ext cx="509155" cy="2997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or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ECCD92-BC61-5E38-D135-3BB1EEE80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520" y="5136382"/>
            <a:ext cx="2057400" cy="96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B42231-BCE2-464D-05DF-0D976FF8D1FC}"/>
              </a:ext>
            </a:extLst>
          </p:cNvPr>
          <p:cNvSpPr txBox="1"/>
          <p:nvPr/>
        </p:nvSpPr>
        <p:spPr>
          <a:xfrm>
            <a:off x="10661073" y="6590496"/>
            <a:ext cx="2712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Created with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BioRender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3701-81D6-6403-A261-2FC12037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3291" y="683418"/>
            <a:ext cx="12898582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Motivation: Selecting PCOS-induced Insulin 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3825-6D7E-200B-9DE3-8B859C6BC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00" y="1691845"/>
            <a:ext cx="10515600" cy="552279"/>
          </a:xfrm>
        </p:spPr>
        <p:txBody>
          <a:bodyPr/>
          <a:lstStyle/>
          <a:p>
            <a:r>
              <a:rPr lang="en-US" sz="2800" dirty="0"/>
              <a:t>Personal motivation: Diagnosed with Insulin resistance (IR)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B42231-BCE2-464D-05DF-0D976FF8D1FC}"/>
              </a:ext>
            </a:extLst>
          </p:cNvPr>
          <p:cNvSpPr txBox="1"/>
          <p:nvPr/>
        </p:nvSpPr>
        <p:spPr>
          <a:xfrm>
            <a:off x="1114831" y="5720914"/>
            <a:ext cx="3910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Created with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BioRender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as an adaption from https://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www.clairepettitt.com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/blog/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pcos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-and-insulin-resistance</a:t>
            </a:r>
          </a:p>
        </p:txBody>
      </p:sp>
      <p:pic>
        <p:nvPicPr>
          <p:cNvPr id="40" name="Picture 39" descr="A diagram of a liver and liver&#10;&#10;Description automatically generated">
            <a:extLst>
              <a:ext uri="{FF2B5EF4-FFF2-40B4-BE49-F238E27FC236}">
                <a16:creationId xmlns:a16="http://schemas.microsoft.com/office/drawing/2014/main" id="{25B50E60-A184-3FF8-25F0-56CD1F55DF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9" t="29018" r="19875" b="22077"/>
          <a:stretch/>
        </p:blipFill>
        <p:spPr>
          <a:xfrm>
            <a:off x="370078" y="2611697"/>
            <a:ext cx="4655128" cy="3040827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A658F697-4F8A-6444-667D-12A419264A38}"/>
              </a:ext>
            </a:extLst>
          </p:cNvPr>
          <p:cNvSpPr txBox="1">
            <a:spLocks/>
          </p:cNvSpPr>
          <p:nvPr/>
        </p:nvSpPr>
        <p:spPr>
          <a:xfrm>
            <a:off x="3659855" y="2502824"/>
            <a:ext cx="1177188" cy="5522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7030A0"/>
                </a:solidFill>
              </a:rPr>
              <a:t>Type 2 Diabetes Mellitus</a:t>
            </a:r>
            <a:endParaRPr lang="en-US" sz="1600" dirty="0">
              <a:solidFill>
                <a:srgbClr val="7030A0"/>
              </a:solidFill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7ADB534-1E58-046C-5AC0-AC67DFC94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523685"/>
              </p:ext>
            </p:extLst>
          </p:nvPr>
        </p:nvGraphicFramePr>
        <p:xfrm>
          <a:off x="5618922" y="2484484"/>
          <a:ext cx="6367666" cy="326073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951674">
                  <a:extLst>
                    <a:ext uri="{9D8B030D-6E8A-4147-A177-3AD203B41FA5}">
                      <a16:colId xmlns:a16="http://schemas.microsoft.com/office/drawing/2014/main" val="560221473"/>
                    </a:ext>
                  </a:extLst>
                </a:gridCol>
                <a:gridCol w="970608">
                  <a:extLst>
                    <a:ext uri="{9D8B030D-6E8A-4147-A177-3AD203B41FA5}">
                      <a16:colId xmlns:a16="http://schemas.microsoft.com/office/drawing/2014/main" val="919367233"/>
                    </a:ext>
                  </a:extLst>
                </a:gridCol>
                <a:gridCol w="1513586">
                  <a:extLst>
                    <a:ext uri="{9D8B030D-6E8A-4147-A177-3AD203B41FA5}">
                      <a16:colId xmlns:a16="http://schemas.microsoft.com/office/drawing/2014/main" val="4003680770"/>
                    </a:ext>
                  </a:extLst>
                </a:gridCol>
                <a:gridCol w="854698">
                  <a:extLst>
                    <a:ext uri="{9D8B030D-6E8A-4147-A177-3AD203B41FA5}">
                      <a16:colId xmlns:a16="http://schemas.microsoft.com/office/drawing/2014/main" val="3865239004"/>
                    </a:ext>
                  </a:extLst>
                </a:gridCol>
                <a:gridCol w="1177672">
                  <a:extLst>
                    <a:ext uri="{9D8B030D-6E8A-4147-A177-3AD203B41FA5}">
                      <a16:colId xmlns:a16="http://schemas.microsoft.com/office/drawing/2014/main" val="2263488191"/>
                    </a:ext>
                  </a:extLst>
                </a:gridCol>
                <a:gridCol w="899428">
                  <a:extLst>
                    <a:ext uri="{9D8B030D-6E8A-4147-A177-3AD203B41FA5}">
                      <a16:colId xmlns:a16="http://schemas.microsoft.com/office/drawing/2014/main" val="3497301453"/>
                    </a:ext>
                  </a:extLst>
                </a:gridCol>
              </a:tblGrid>
              <a:tr h="183986"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Classification of PCOS Phenotypes 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6106797"/>
                  </a:ext>
                </a:extLst>
              </a:tr>
              <a:tr h="481125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PCOS Phenotype</a:t>
                      </a:r>
                      <a:endParaRPr lang="en-US" sz="11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Characteristics</a:t>
                      </a:r>
                      <a:endParaRPr lang="en-US" sz="11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nomenclature</a:t>
                      </a:r>
                      <a:endParaRPr lang="en-US" sz="11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Incidence of Insulin resistance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5795753"/>
                  </a:ext>
                </a:extLst>
              </a:tr>
              <a:tr h="4811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Anovulation</a:t>
                      </a:r>
                      <a:endParaRPr lang="en-US" sz="11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Hyperandrogenism</a:t>
                      </a:r>
                      <a:endParaRPr lang="en-US" sz="11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Polycystic Ovary</a:t>
                      </a:r>
                      <a:endParaRPr lang="en-US" sz="11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350400"/>
                  </a:ext>
                </a:extLst>
              </a:tr>
              <a:tr h="5519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1/A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 or Full-blown PCOS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242224"/>
                  </a:ext>
                </a:extLst>
              </a:tr>
              <a:tr h="5294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2/B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 polycystic ovary PCOS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5279491"/>
                  </a:ext>
                </a:extLst>
              </a:tr>
              <a:tr h="4811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3/C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Ovulatory PCOS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3645961"/>
                  </a:ext>
                </a:extLst>
              </a:tr>
              <a:tr h="5519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4/D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Non-hyperandrogenic PCOS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5639830"/>
                  </a:ext>
                </a:extLst>
              </a:tr>
            </a:tbl>
          </a:graphicData>
        </a:graphic>
      </p:graphicFrame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6A8B9BD5-4526-9DF9-955E-F6FC680AACE0}"/>
              </a:ext>
            </a:extLst>
          </p:cNvPr>
          <p:cNvSpPr txBox="1">
            <a:spLocks/>
          </p:cNvSpPr>
          <p:nvPr/>
        </p:nvSpPr>
        <p:spPr>
          <a:xfrm>
            <a:off x="151987" y="2335558"/>
            <a:ext cx="3425535" cy="5522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Insulin Resistance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07D70-FE39-F7FD-1B0C-5E864CE5BC09}"/>
              </a:ext>
            </a:extLst>
          </p:cNvPr>
          <p:cNvSpPr txBox="1"/>
          <p:nvPr/>
        </p:nvSpPr>
        <p:spPr>
          <a:xfrm>
            <a:off x="0" y="6490243"/>
            <a:ext cx="1219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Panidis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Tziomalos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Misichronis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G, Papadakis E,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Betsas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G,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Katsikis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I, et al. Insulin resistance and endocrine characteristics of the different phenotypes of polycystic ovary syndrome: a prospective study. Hum </a:t>
            </a:r>
            <a:r>
              <a:rPr lang="en-US" sz="105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Reprod</a:t>
            </a:r>
            <a:r>
              <a:rPr lang="en-US" sz="105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2012;27:541–9</a:t>
            </a:r>
            <a:r>
              <a:rPr lang="en-US" sz="105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83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  <p:bldP spid="44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F780CC03-2D98-B849-B1C1-148CEEB88BBE}" vid="{D5AD3153-7645-4D4C-A1F9-2F8A5A89E2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2130</TotalTime>
  <Words>2037</Words>
  <Application>Microsoft Macintosh PowerPoint</Application>
  <PresentationFormat>Widescreen</PresentationFormat>
  <Paragraphs>402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Times New Roman</vt:lpstr>
      <vt:lpstr>Custom Design</vt:lpstr>
      <vt:lpstr>Calpain10 (CAPN10): Unraveling its Significance in Polycystic Ovary Syndrome (PCOS) and Insulin Resistance  </vt:lpstr>
      <vt:lpstr>Outline of Presentation</vt:lpstr>
      <vt:lpstr>Background: Polycystic Ovary Syndrome (PCOS)</vt:lpstr>
      <vt:lpstr>Background: PCOS Symptoms and Diagnoses</vt:lpstr>
      <vt:lpstr>Background: PCOS Symptoms and Diagnoses</vt:lpstr>
      <vt:lpstr>Background: Metabolic Complications of PCOS</vt:lpstr>
      <vt:lpstr>Background: PCOS Causes and Treatment</vt:lpstr>
      <vt:lpstr>Motivation: Selecting PCOS</vt:lpstr>
      <vt:lpstr>Motivation: Selecting PCOS-induced Insulin Resistance</vt:lpstr>
      <vt:lpstr>Motivation: Selecting PCOS-induced Insulin Resistance Candidate Gene</vt:lpstr>
      <vt:lpstr>Motivation: Selecting PCOS-induced Insulin Resistance Candidate Gene</vt:lpstr>
      <vt:lpstr>Study Objectives</vt:lpstr>
      <vt:lpstr>Specific Aims </vt:lpstr>
      <vt:lpstr>CAPN10 Gene Expression in Human Tissues </vt:lpstr>
      <vt:lpstr>HPA </vt:lpstr>
      <vt:lpstr>GTEx </vt:lpstr>
      <vt:lpstr>EMBL-EBI Expression Atlas  </vt:lpstr>
      <vt:lpstr>Examining Inter-species Conservation of CAPN10</vt:lpstr>
      <vt:lpstr>Examining Inter-species Conservation of CAPN10</vt:lpstr>
      <vt:lpstr>Conservation of CAPN10: PCOS animal models</vt:lpstr>
      <vt:lpstr>PowerPoint Presentation</vt:lpstr>
      <vt:lpstr>Genetic Variations in CAPN10: SNP  </vt:lpstr>
      <vt:lpstr>PowerPoint Presentation</vt:lpstr>
      <vt:lpstr>PowerPoint Presentation</vt:lpstr>
      <vt:lpstr>Genomic Structural Variations in CAPN10:  </vt:lpstr>
      <vt:lpstr>NCBI GEO: Differential Expression Analysis</vt:lpstr>
      <vt:lpstr>PCOSKB Functional Enrichment Analysis</vt:lpstr>
      <vt:lpstr>PowerPoint Presentation</vt:lpstr>
      <vt:lpstr>Summary</vt:lpstr>
      <vt:lpstr>Take-Home Messages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Genomic Profiling of Women with PCOS and its Implications for Insulin Resistance </dc:title>
  <dc:creator>Easwaran, Meena</dc:creator>
  <cp:lastModifiedBy>Easwaran, Meena</cp:lastModifiedBy>
  <cp:revision>204</cp:revision>
  <dcterms:created xsi:type="dcterms:W3CDTF">2023-12-06T22:58:16Z</dcterms:created>
  <dcterms:modified xsi:type="dcterms:W3CDTF">2025-01-08T01:41:04Z</dcterms:modified>
</cp:coreProperties>
</file>